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Lst>
  <p:notesMasterIdLst>
    <p:notesMasterId r:id="rId32"/>
  </p:notesMasterIdLst>
  <p:handoutMasterIdLst>
    <p:handoutMasterId r:id="rId33"/>
  </p:handoutMasterIdLst>
  <p:sldIdLst>
    <p:sldId id="516" r:id="rId13"/>
    <p:sldId id="515" r:id="rId14"/>
    <p:sldId id="517" r:id="rId15"/>
    <p:sldId id="518" r:id="rId16"/>
    <p:sldId id="513" r:id="rId17"/>
    <p:sldId id="512" r:id="rId18"/>
    <p:sldId id="510" r:id="rId19"/>
    <p:sldId id="509" r:id="rId20"/>
    <p:sldId id="508" r:id="rId21"/>
    <p:sldId id="525" r:id="rId22"/>
    <p:sldId id="507" r:id="rId23"/>
    <p:sldId id="506" r:id="rId24"/>
    <p:sldId id="505" r:id="rId25"/>
    <p:sldId id="504" r:id="rId26"/>
    <p:sldId id="503" r:id="rId27"/>
    <p:sldId id="502" r:id="rId28"/>
    <p:sldId id="524" r:id="rId29"/>
    <p:sldId id="523" r:id="rId30"/>
    <p:sldId id="500" r:id="rId31"/>
  </p:sldIdLst>
  <p:sldSz cx="109728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4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Donald, Sarah (sm9dv)" initials="M(" lastIdx="1" clrIdx="0">
    <p:extLst>
      <p:ext uri="{19B8F6BF-5375-455C-9EA6-DF929625EA0E}">
        <p15:presenceInfo xmlns:p15="http://schemas.microsoft.com/office/powerpoint/2012/main" userId="S::sm9dv@virginia.edu::9e8bfd15-d485-472e-bdd9-a28a60bbc615" providerId="AD"/>
      </p:ext>
    </p:extLst>
  </p:cmAuthor>
  <p:cmAuthor id="2" name="Thurston, Joel (jt9sz)" initials="T(" lastIdx="2" clrIdx="1">
    <p:extLst>
      <p:ext uri="{19B8F6BF-5375-455C-9EA6-DF929625EA0E}">
        <p15:presenceInfo xmlns:p15="http://schemas.microsoft.com/office/powerpoint/2012/main" userId="S::jt9sz@virginia.edu::0b817237-2e4a-4a07-ab95-9daea5bb59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CA7A4B-DA3B-DF52-A23B-CDC6D5D8058B}" v="4" dt="2019-07-09T15:31:54.47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2"/>
    <p:restoredTop sz="94695"/>
  </p:normalViewPr>
  <p:slideViewPr>
    <p:cSldViewPr snapToGrid="0">
      <p:cViewPr>
        <p:scale>
          <a:sx n="100" d="100"/>
          <a:sy n="100" d="100"/>
        </p:scale>
        <p:origin x="664" y="-168"/>
      </p:cViewPr>
      <p:guideLst>
        <p:guide orient="horz" pos="2160"/>
        <p:guide pos="3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microsoft.com/office/2016/11/relationships/changesInfo" Target="changesInfos/changesInfo1.xml"/><Relationship Id="rId21" Type="http://schemas.openxmlformats.org/officeDocument/2006/relationships/slide" Target="slides/slide9.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wers, Alyssa (af5ug)" userId="S::af5ug@virginia.edu::c3a37977-17ff-41a0-ad75-fd916179f175" providerId="AD" clId="Web-{FACA7A4B-DA3B-DF52-A23B-CDC6D5D8058B}"/>
    <pc:docChg chg="modSld">
      <pc:chgData name="Fowers, Alyssa (af5ug)" userId="S::af5ug@virginia.edu::c3a37977-17ff-41a0-ad75-fd916179f175" providerId="AD" clId="Web-{FACA7A4B-DA3B-DF52-A23B-CDC6D5D8058B}" dt="2019-07-09T15:34:57.241" v="122"/>
      <pc:docMkLst>
        <pc:docMk/>
      </pc:docMkLst>
      <pc:sldChg chg="addSp delSp modSp addAnim modAnim">
        <pc:chgData name="Fowers, Alyssa (af5ug)" userId="S::af5ug@virginia.edu::c3a37977-17ff-41a0-ad75-fd916179f175" providerId="AD" clId="Web-{FACA7A4B-DA3B-DF52-A23B-CDC6D5D8058B}" dt="2019-07-09T15:34:46.006" v="37"/>
        <pc:sldMkLst>
          <pc:docMk/>
          <pc:sldMk cId="4264847821" sldId="508"/>
        </pc:sldMkLst>
        <pc:spChg chg="add mod">
          <ac:chgData name="Fowers, Alyssa (af5ug)" userId="S::af5ug@virginia.edu::c3a37977-17ff-41a0-ad75-fd916179f175" providerId="AD" clId="Web-{FACA7A4B-DA3B-DF52-A23B-CDC6D5D8058B}" dt="2019-07-09T15:33:44.693" v="30" actId="688"/>
          <ac:spMkLst>
            <pc:docMk/>
            <pc:sldMk cId="4264847821" sldId="508"/>
            <ac:spMk id="3" creationId="{0800E469-6225-4CA4-A981-4C7F09C89D7E}"/>
          </ac:spMkLst>
        </pc:spChg>
        <pc:spChg chg="mod">
          <ac:chgData name="Fowers, Alyssa (af5ug)" userId="S::af5ug@virginia.edu::c3a37977-17ff-41a0-ad75-fd916179f175" providerId="AD" clId="Web-{FACA7A4B-DA3B-DF52-A23B-CDC6D5D8058B}" dt="2019-07-09T15:34:32.256" v="35" actId="1076"/>
          <ac:spMkLst>
            <pc:docMk/>
            <pc:sldMk cId="4264847821" sldId="508"/>
            <ac:spMk id="25" creationId="{CF2C581D-CEFD-874A-998C-96F91E9F278B}"/>
          </ac:spMkLst>
        </pc:spChg>
        <pc:spChg chg="mod">
          <ac:chgData name="Fowers, Alyssa (af5ug)" userId="S::af5ug@virginia.edu::c3a37977-17ff-41a0-ad75-fd916179f175" providerId="AD" clId="Web-{FACA7A4B-DA3B-DF52-A23B-CDC6D5D8058B}" dt="2019-07-09T15:33:47.896" v="31" actId="1076"/>
          <ac:spMkLst>
            <pc:docMk/>
            <pc:sldMk cId="4264847821" sldId="508"/>
            <ac:spMk id="49" creationId="{07900581-29AA-2B4D-80C6-48E15512CCFC}"/>
          </ac:spMkLst>
        </pc:spChg>
        <pc:cxnChg chg="add del mod">
          <ac:chgData name="Fowers, Alyssa (af5ug)" userId="S::af5ug@virginia.edu::c3a37977-17ff-41a0-ad75-fd916179f175" providerId="AD" clId="Web-{FACA7A4B-DA3B-DF52-A23B-CDC6D5D8058B}" dt="2019-07-09T15:32:25.208" v="14"/>
          <ac:cxnSpMkLst>
            <pc:docMk/>
            <pc:sldMk cId="4264847821" sldId="508"/>
            <ac:cxnSpMk id="2" creationId="{022600AC-AEAD-4B3E-A38D-3661532B206B}"/>
          </ac:cxnSpMkLst>
        </pc:cxnChg>
        <pc:cxnChg chg="mod">
          <ac:chgData name="Fowers, Alyssa (af5ug)" userId="S::af5ug@virginia.edu::c3a37977-17ff-41a0-ad75-fd916179f175" providerId="AD" clId="Web-{FACA7A4B-DA3B-DF52-A23B-CDC6D5D8058B}" dt="2019-07-09T15:34:26.600" v="34" actId="14100"/>
          <ac:cxnSpMkLst>
            <pc:docMk/>
            <pc:sldMk cId="4264847821" sldId="508"/>
            <ac:cxnSpMk id="28" creationId="{154E85AE-3581-4EAC-96A1-6201C02DA4E1}"/>
          </ac:cxnSpMkLst>
        </pc:cxnChg>
        <pc:cxnChg chg="mod">
          <ac:chgData name="Fowers, Alyssa (af5ug)" userId="S::af5ug@virginia.edu::c3a37977-17ff-41a0-ad75-fd916179f175" providerId="AD" clId="Web-{FACA7A4B-DA3B-DF52-A23B-CDC6D5D8058B}" dt="2019-07-09T15:34:11.912" v="32" actId="14100"/>
          <ac:cxnSpMkLst>
            <pc:docMk/>
            <pc:sldMk cId="4264847821" sldId="508"/>
            <ac:cxnSpMk id="47" creationId="{C1DBB616-04F4-C540-9FF2-01B16076243E}"/>
          </ac:cxnSpMkLst>
        </pc:cxnChg>
        <pc:cxnChg chg="del mod">
          <ac:chgData name="Fowers, Alyssa (af5ug)" userId="S::af5ug@virginia.edu::c3a37977-17ff-41a0-ad75-fd916179f175" providerId="AD" clId="Web-{FACA7A4B-DA3B-DF52-A23B-CDC6D5D8058B}" dt="2019-07-09T15:31:58.927" v="8"/>
          <ac:cxnSpMkLst>
            <pc:docMk/>
            <pc:sldMk cId="4264847821" sldId="508"/>
            <ac:cxnSpMk id="52" creationId="{14DA6053-E163-7041-8387-0CCF80687A51}"/>
          </ac:cxnSpMkLst>
        </pc:cxnChg>
      </pc:sldChg>
      <pc:sldChg chg="modSp">
        <pc:chgData name="Fowers, Alyssa (af5ug)" userId="S::af5ug@virginia.edu::c3a37977-17ff-41a0-ad75-fd916179f175" providerId="AD" clId="Web-{FACA7A4B-DA3B-DF52-A23B-CDC6D5D8058B}" dt="2019-07-09T15:34:57.241" v="122"/>
        <pc:sldMkLst>
          <pc:docMk/>
          <pc:sldMk cId="2040746180" sldId="525"/>
        </pc:sldMkLst>
        <pc:graphicFrameChg chg="mod modGraphic">
          <ac:chgData name="Fowers, Alyssa (af5ug)" userId="S::af5ug@virginia.edu::c3a37977-17ff-41a0-ad75-fd916179f175" providerId="AD" clId="Web-{FACA7A4B-DA3B-DF52-A23B-CDC6D5D8058B}" dt="2019-07-09T15:34:57.241" v="122"/>
          <ac:graphicFrameMkLst>
            <pc:docMk/>
            <pc:sldMk cId="2040746180" sldId="525"/>
            <ac:graphicFrameMk id="2" creationId="{1F75E7D4-E8CD-F741-86E0-D1AC647F643E}"/>
          </ac:graphicFrameMkLst>
        </pc:graphicFrameChg>
      </pc:sldChg>
    </pc:docChg>
  </pc:docChgLst>
  <pc:docChgLst>
    <pc:chgData name="Shipp, Stephanie S. (sss5sc)" userId="S::sss5sc@virginia.edu::32ad11e2-6e98-46b4-87f4-a31b3ad2ebba" providerId="AD" clId="Web-{61581DD7-BB15-0540-EEDF-6DF14263BDDF}"/>
    <pc:docChg chg="modSld">
      <pc:chgData name="Shipp, Stephanie S. (sss5sc)" userId="S::sss5sc@virginia.edu::32ad11e2-6e98-46b4-87f4-a31b3ad2ebba" providerId="AD" clId="Web-{61581DD7-BB15-0540-EEDF-6DF14263BDDF}" dt="2019-07-09T01:28:39.356" v="268"/>
      <pc:docMkLst>
        <pc:docMk/>
      </pc:docMkLst>
      <pc:sldChg chg="modSp">
        <pc:chgData name="Shipp, Stephanie S. (sss5sc)" userId="S::sss5sc@virginia.edu::32ad11e2-6e98-46b4-87f4-a31b3ad2ebba" providerId="AD" clId="Web-{61581DD7-BB15-0540-EEDF-6DF14263BDDF}" dt="2019-07-09T01:26:58.352" v="199" actId="20577"/>
        <pc:sldMkLst>
          <pc:docMk/>
          <pc:sldMk cId="3102228828" sldId="500"/>
        </pc:sldMkLst>
        <pc:spChg chg="mod">
          <ac:chgData name="Shipp, Stephanie S. (sss5sc)" userId="S::sss5sc@virginia.edu::32ad11e2-6e98-46b4-87f4-a31b3ad2ebba" providerId="AD" clId="Web-{61581DD7-BB15-0540-EEDF-6DF14263BDDF}" dt="2019-07-09T01:26:58.352" v="199" actId="20577"/>
          <ac:spMkLst>
            <pc:docMk/>
            <pc:sldMk cId="3102228828" sldId="500"/>
            <ac:spMk id="6" creationId="{E39E0A0C-2322-4E00-B7DE-1129C46B7BDF}"/>
          </ac:spMkLst>
        </pc:spChg>
      </pc:sldChg>
      <pc:sldChg chg="modSp">
        <pc:chgData name="Shipp, Stephanie S. (sss5sc)" userId="S::sss5sc@virginia.edu::32ad11e2-6e98-46b4-87f4-a31b3ad2ebba" providerId="AD" clId="Web-{61581DD7-BB15-0540-EEDF-6DF14263BDDF}" dt="2019-07-09T01:28:39.356" v="268"/>
        <pc:sldMkLst>
          <pc:docMk/>
          <pc:sldMk cId="917931477" sldId="502"/>
        </pc:sldMkLst>
        <pc:spChg chg="mod">
          <ac:chgData name="Shipp, Stephanie S. (sss5sc)" userId="S::sss5sc@virginia.edu::32ad11e2-6e98-46b4-87f4-a31b3ad2ebba" providerId="AD" clId="Web-{61581DD7-BB15-0540-EEDF-6DF14263BDDF}" dt="2019-07-09T01:27:58.620" v="226" actId="20577"/>
          <ac:spMkLst>
            <pc:docMk/>
            <pc:sldMk cId="917931477" sldId="502"/>
            <ac:spMk id="3" creationId="{21100B34-2CA6-BD4A-8DF3-619AE7BA307A}"/>
          </ac:spMkLst>
        </pc:spChg>
        <pc:spChg chg="mod">
          <ac:chgData name="Shipp, Stephanie S. (sss5sc)" userId="S::sss5sc@virginia.edu::32ad11e2-6e98-46b4-87f4-a31b3ad2ebba" providerId="AD" clId="Web-{61581DD7-BB15-0540-EEDF-6DF14263BDDF}" dt="2019-07-09T01:22:52.485" v="110" actId="20577"/>
          <ac:spMkLst>
            <pc:docMk/>
            <pc:sldMk cId="917931477" sldId="502"/>
            <ac:spMk id="20" creationId="{BA04C945-BF6C-436F-8888-C7FAC4BEE41D}"/>
          </ac:spMkLst>
        </pc:spChg>
        <pc:graphicFrameChg chg="mod modGraphic">
          <ac:chgData name="Shipp, Stephanie S. (sss5sc)" userId="S::sss5sc@virginia.edu::32ad11e2-6e98-46b4-87f4-a31b3ad2ebba" providerId="AD" clId="Web-{61581DD7-BB15-0540-EEDF-6DF14263BDDF}" dt="2019-07-09T01:28:39.356" v="268"/>
          <ac:graphicFrameMkLst>
            <pc:docMk/>
            <pc:sldMk cId="917931477" sldId="502"/>
            <ac:graphicFrameMk id="4" creationId="{C40EF819-77A1-D345-B094-55CF9B4216E8}"/>
          </ac:graphicFrameMkLst>
        </pc:graphicFrameChg>
        <pc:graphicFrameChg chg="modGraphic">
          <ac:chgData name="Shipp, Stephanie S. (sss5sc)" userId="S::sss5sc@virginia.edu::32ad11e2-6e98-46b4-87f4-a31b3ad2ebba" providerId="AD" clId="Web-{61581DD7-BB15-0540-EEDF-6DF14263BDDF}" dt="2019-07-09T01:28:06.980" v="228"/>
          <ac:graphicFrameMkLst>
            <pc:docMk/>
            <pc:sldMk cId="917931477" sldId="502"/>
            <ac:graphicFrameMk id="9" creationId="{45205D26-8876-41DE-9299-C43B2161A987}"/>
          </ac:graphicFrameMkLst>
        </pc:graphicFrameChg>
      </pc:sldChg>
      <pc:sldChg chg="modSp">
        <pc:chgData name="Shipp, Stephanie S. (sss5sc)" userId="S::sss5sc@virginia.edu::32ad11e2-6e98-46b4-87f4-a31b3ad2ebba" providerId="AD" clId="Web-{61581DD7-BB15-0540-EEDF-6DF14263BDDF}" dt="2019-07-09T01:22:38.266" v="108" actId="20577"/>
        <pc:sldMkLst>
          <pc:docMk/>
          <pc:sldMk cId="2411182759" sldId="503"/>
        </pc:sldMkLst>
        <pc:spChg chg="mod">
          <ac:chgData name="Shipp, Stephanie S. (sss5sc)" userId="S::sss5sc@virginia.edu::32ad11e2-6e98-46b4-87f4-a31b3ad2ebba" providerId="AD" clId="Web-{61581DD7-BB15-0540-EEDF-6DF14263BDDF}" dt="2019-07-09T01:22:38.266" v="108" actId="20577"/>
          <ac:spMkLst>
            <pc:docMk/>
            <pc:sldMk cId="2411182759" sldId="503"/>
            <ac:spMk id="2" creationId="{1B2F4CD8-684D-4FE7-9B4A-5B9D5D5A777F}"/>
          </ac:spMkLst>
        </pc:spChg>
      </pc:sldChg>
      <pc:sldChg chg="modSp">
        <pc:chgData name="Shipp, Stephanie S. (sss5sc)" userId="S::sss5sc@virginia.edu::32ad11e2-6e98-46b4-87f4-a31b3ad2ebba" providerId="AD" clId="Web-{61581DD7-BB15-0540-EEDF-6DF14263BDDF}" dt="2019-07-09T01:22:26.343" v="106" actId="20577"/>
        <pc:sldMkLst>
          <pc:docMk/>
          <pc:sldMk cId="3561772678" sldId="504"/>
        </pc:sldMkLst>
        <pc:spChg chg="mod">
          <ac:chgData name="Shipp, Stephanie S. (sss5sc)" userId="S::sss5sc@virginia.edu::32ad11e2-6e98-46b4-87f4-a31b3ad2ebba" providerId="AD" clId="Web-{61581DD7-BB15-0540-EEDF-6DF14263BDDF}" dt="2019-07-09T01:22:26.343" v="106" actId="20577"/>
          <ac:spMkLst>
            <pc:docMk/>
            <pc:sldMk cId="3561772678" sldId="504"/>
            <ac:spMk id="10" creationId="{8601E265-9F5B-46B0-8964-86872A4E944C}"/>
          </ac:spMkLst>
        </pc:spChg>
      </pc:sldChg>
      <pc:sldChg chg="modSp">
        <pc:chgData name="Shipp, Stephanie S. (sss5sc)" userId="S::sss5sc@virginia.edu::32ad11e2-6e98-46b4-87f4-a31b3ad2ebba" providerId="AD" clId="Web-{61581DD7-BB15-0540-EEDF-6DF14263BDDF}" dt="2019-07-09T01:22:18.686" v="104" actId="20577"/>
        <pc:sldMkLst>
          <pc:docMk/>
          <pc:sldMk cId="2250764116" sldId="505"/>
        </pc:sldMkLst>
        <pc:spChg chg="mod">
          <ac:chgData name="Shipp, Stephanie S. (sss5sc)" userId="S::sss5sc@virginia.edu::32ad11e2-6e98-46b4-87f4-a31b3ad2ebba" providerId="AD" clId="Web-{61581DD7-BB15-0540-EEDF-6DF14263BDDF}" dt="2019-07-09T01:22:18.686" v="104" actId="20577"/>
          <ac:spMkLst>
            <pc:docMk/>
            <pc:sldMk cId="2250764116" sldId="505"/>
            <ac:spMk id="2" creationId="{43D135E6-8F1E-403A-BF8C-EAA0B8F41E5D}"/>
          </ac:spMkLst>
        </pc:spChg>
      </pc:sldChg>
      <pc:sldChg chg="modSp">
        <pc:chgData name="Shipp, Stephanie S. (sss5sc)" userId="S::sss5sc@virginia.edu::32ad11e2-6e98-46b4-87f4-a31b3ad2ebba" providerId="AD" clId="Web-{61581DD7-BB15-0540-EEDF-6DF14263BDDF}" dt="2019-07-09T01:22:06.982" v="102" actId="20577"/>
        <pc:sldMkLst>
          <pc:docMk/>
          <pc:sldMk cId="2547382299" sldId="506"/>
        </pc:sldMkLst>
        <pc:spChg chg="mod">
          <ac:chgData name="Shipp, Stephanie S. (sss5sc)" userId="S::sss5sc@virginia.edu::32ad11e2-6e98-46b4-87f4-a31b3ad2ebba" providerId="AD" clId="Web-{61581DD7-BB15-0540-EEDF-6DF14263BDDF}" dt="2019-07-09T01:22:06.982" v="102" actId="20577"/>
          <ac:spMkLst>
            <pc:docMk/>
            <pc:sldMk cId="2547382299" sldId="506"/>
            <ac:spMk id="2" creationId="{43D135E6-8F1E-403A-BF8C-EAA0B8F41E5D}"/>
          </ac:spMkLst>
        </pc:spChg>
        <pc:spChg chg="mod">
          <ac:chgData name="Shipp, Stephanie S. (sss5sc)" userId="S::sss5sc@virginia.edu::32ad11e2-6e98-46b4-87f4-a31b3ad2ebba" providerId="AD" clId="Web-{61581DD7-BB15-0540-EEDF-6DF14263BDDF}" dt="2019-07-09T01:19:56.009" v="85" actId="20577"/>
          <ac:spMkLst>
            <pc:docMk/>
            <pc:sldMk cId="2547382299" sldId="506"/>
            <ac:spMk id="4" creationId="{EAE31C04-3B2E-4C7B-83A4-E172888BE541}"/>
          </ac:spMkLst>
        </pc:spChg>
      </pc:sldChg>
      <pc:sldChg chg="modSp">
        <pc:chgData name="Shipp, Stephanie S. (sss5sc)" userId="S::sss5sc@virginia.edu::32ad11e2-6e98-46b4-87f4-a31b3ad2ebba" providerId="AD" clId="Web-{61581DD7-BB15-0540-EEDF-6DF14263BDDF}" dt="2019-07-09T01:21:54.170" v="99" actId="20577"/>
        <pc:sldMkLst>
          <pc:docMk/>
          <pc:sldMk cId="899027362" sldId="507"/>
        </pc:sldMkLst>
        <pc:spChg chg="mod">
          <ac:chgData name="Shipp, Stephanie S. (sss5sc)" userId="S::sss5sc@virginia.edu::32ad11e2-6e98-46b4-87f4-a31b3ad2ebba" providerId="AD" clId="Web-{61581DD7-BB15-0540-EEDF-6DF14263BDDF}" dt="2019-07-09T01:21:54.170" v="99" actId="20577"/>
          <ac:spMkLst>
            <pc:docMk/>
            <pc:sldMk cId="899027362" sldId="507"/>
            <ac:spMk id="2" creationId="{43D135E6-8F1E-403A-BF8C-EAA0B8F41E5D}"/>
          </ac:spMkLst>
        </pc:spChg>
      </pc:sldChg>
      <pc:sldChg chg="addSp modSp">
        <pc:chgData name="Shipp, Stephanie S. (sss5sc)" userId="S::sss5sc@virginia.edu::32ad11e2-6e98-46b4-87f4-a31b3ad2ebba" providerId="AD" clId="Web-{61581DD7-BB15-0540-EEDF-6DF14263BDDF}" dt="2019-07-09T01:20:47.292" v="89" actId="20577"/>
        <pc:sldMkLst>
          <pc:docMk/>
          <pc:sldMk cId="4264847821" sldId="508"/>
        </pc:sldMkLst>
        <pc:spChg chg="mod">
          <ac:chgData name="Shipp, Stephanie S. (sss5sc)" userId="S::sss5sc@virginia.edu::32ad11e2-6e98-46b4-87f4-a31b3ad2ebba" providerId="AD" clId="Web-{61581DD7-BB15-0540-EEDF-6DF14263BDDF}" dt="2019-07-09T01:16:22.909" v="17" actId="1076"/>
          <ac:spMkLst>
            <pc:docMk/>
            <pc:sldMk cId="4264847821" sldId="508"/>
            <ac:spMk id="11" creationId="{6D362F78-02DE-EC49-AA94-9F9B89A34304}"/>
          </ac:spMkLst>
        </pc:spChg>
        <pc:spChg chg="mod">
          <ac:chgData name="Shipp, Stephanie S. (sss5sc)" userId="S::sss5sc@virginia.edu::32ad11e2-6e98-46b4-87f4-a31b3ad2ebba" providerId="AD" clId="Web-{61581DD7-BB15-0540-EEDF-6DF14263BDDF}" dt="2019-07-09T01:16:29.862" v="19" actId="20577"/>
          <ac:spMkLst>
            <pc:docMk/>
            <pc:sldMk cId="4264847821" sldId="508"/>
            <ac:spMk id="12" creationId="{F3010C3B-1CD3-6A47-9DE6-F9F22DB5D736}"/>
          </ac:spMkLst>
        </pc:spChg>
        <pc:spChg chg="mod">
          <ac:chgData name="Shipp, Stephanie S. (sss5sc)" userId="S::sss5sc@virginia.edu::32ad11e2-6e98-46b4-87f4-a31b3ad2ebba" providerId="AD" clId="Web-{61581DD7-BB15-0540-EEDF-6DF14263BDDF}" dt="2019-07-09T01:16:41.487" v="25" actId="1076"/>
          <ac:spMkLst>
            <pc:docMk/>
            <pc:sldMk cId="4264847821" sldId="508"/>
            <ac:spMk id="13" creationId="{516D0010-195A-B247-B48F-557CB420ECA1}"/>
          </ac:spMkLst>
        </pc:spChg>
        <pc:spChg chg="mod">
          <ac:chgData name="Shipp, Stephanie S. (sss5sc)" userId="S::sss5sc@virginia.edu::32ad11e2-6e98-46b4-87f4-a31b3ad2ebba" providerId="AD" clId="Web-{61581DD7-BB15-0540-EEDF-6DF14263BDDF}" dt="2019-07-09T01:17:49.083" v="37" actId="14100"/>
          <ac:spMkLst>
            <pc:docMk/>
            <pc:sldMk cId="4264847821" sldId="508"/>
            <ac:spMk id="21" creationId="{8EF0FA32-E830-6445-BA18-32488997A878}"/>
          </ac:spMkLst>
        </pc:spChg>
        <pc:spChg chg="mod">
          <ac:chgData name="Shipp, Stephanie S. (sss5sc)" userId="S::sss5sc@virginia.edu::32ad11e2-6e98-46b4-87f4-a31b3ad2ebba" providerId="AD" clId="Web-{61581DD7-BB15-0540-EEDF-6DF14263BDDF}" dt="2019-07-09T01:17:49.130" v="38" actId="14100"/>
          <ac:spMkLst>
            <pc:docMk/>
            <pc:sldMk cId="4264847821" sldId="508"/>
            <ac:spMk id="22" creationId="{BCA77D28-D3E3-B84D-8A45-7DD8D81309F1}"/>
          </ac:spMkLst>
        </pc:spChg>
        <pc:spChg chg="mod">
          <ac:chgData name="Shipp, Stephanie S. (sss5sc)" userId="S::sss5sc@virginia.edu::32ad11e2-6e98-46b4-87f4-a31b3ad2ebba" providerId="AD" clId="Web-{61581DD7-BB15-0540-EEDF-6DF14263BDDF}" dt="2019-07-09T01:17:49.177" v="39" actId="14100"/>
          <ac:spMkLst>
            <pc:docMk/>
            <pc:sldMk cId="4264847821" sldId="508"/>
            <ac:spMk id="23" creationId="{D4FDC106-4DC8-4E45-9185-5C847C413919}"/>
          </ac:spMkLst>
        </pc:spChg>
        <pc:spChg chg="mod">
          <ac:chgData name="Shipp, Stephanie S. (sss5sc)" userId="S::sss5sc@virginia.edu::32ad11e2-6e98-46b4-87f4-a31b3ad2ebba" providerId="AD" clId="Web-{61581DD7-BB15-0540-EEDF-6DF14263BDDF}" dt="2019-07-09T01:17:49.255" v="40" actId="14100"/>
          <ac:spMkLst>
            <pc:docMk/>
            <pc:sldMk cId="4264847821" sldId="508"/>
            <ac:spMk id="24" creationId="{B54D363D-7F6A-F94E-9158-C31326050FD8}"/>
          </ac:spMkLst>
        </pc:spChg>
        <pc:spChg chg="mod">
          <ac:chgData name="Shipp, Stephanie S. (sss5sc)" userId="S::sss5sc@virginia.edu::32ad11e2-6e98-46b4-87f4-a31b3ad2ebba" providerId="AD" clId="Web-{61581DD7-BB15-0540-EEDF-6DF14263BDDF}" dt="2019-07-09T01:17:49.302" v="41" actId="14100"/>
          <ac:spMkLst>
            <pc:docMk/>
            <pc:sldMk cId="4264847821" sldId="508"/>
            <ac:spMk id="25" creationId="{CF2C581D-CEFD-874A-998C-96F91E9F278B}"/>
          </ac:spMkLst>
        </pc:spChg>
        <pc:spChg chg="mod">
          <ac:chgData name="Shipp, Stephanie S. (sss5sc)" userId="S::sss5sc@virginia.edu::32ad11e2-6e98-46b4-87f4-a31b3ad2ebba" providerId="AD" clId="Web-{61581DD7-BB15-0540-EEDF-6DF14263BDDF}" dt="2019-07-09T01:18:01.724" v="43" actId="1076"/>
          <ac:spMkLst>
            <pc:docMk/>
            <pc:sldMk cId="4264847821" sldId="508"/>
            <ac:spMk id="26" creationId="{E896CE2D-8DFC-4B42-89CE-44BDE95C8278}"/>
          </ac:spMkLst>
        </pc:spChg>
        <pc:spChg chg="mod">
          <ac:chgData name="Shipp, Stephanie S. (sss5sc)" userId="S::sss5sc@virginia.edu::32ad11e2-6e98-46b4-87f4-a31b3ad2ebba" providerId="AD" clId="Web-{61581DD7-BB15-0540-EEDF-6DF14263BDDF}" dt="2019-07-09T01:20:47.292" v="89" actId="20577"/>
          <ac:spMkLst>
            <pc:docMk/>
            <pc:sldMk cId="4264847821" sldId="508"/>
            <ac:spMk id="37" creationId="{F27AE12C-F28E-7348-ACCD-B3E311D79261}"/>
          </ac:spMkLst>
        </pc:spChg>
        <pc:spChg chg="mod">
          <ac:chgData name="Shipp, Stephanie S. (sss5sc)" userId="S::sss5sc@virginia.edu::32ad11e2-6e98-46b4-87f4-a31b3ad2ebba" providerId="AD" clId="Web-{61581DD7-BB15-0540-EEDF-6DF14263BDDF}" dt="2019-07-09T01:15:44.095" v="8" actId="20577"/>
          <ac:spMkLst>
            <pc:docMk/>
            <pc:sldMk cId="4264847821" sldId="508"/>
            <ac:spMk id="38" creationId="{3CA835AD-57C5-D64A-AF59-55FF67FAA8C5}"/>
          </ac:spMkLst>
        </pc:spChg>
        <pc:cxnChg chg="add mod">
          <ac:chgData name="Shipp, Stephanie S. (sss5sc)" userId="S::sss5sc@virginia.edu::32ad11e2-6e98-46b4-87f4-a31b3ad2ebba" providerId="AD" clId="Web-{61581DD7-BB15-0540-EEDF-6DF14263BDDF}" dt="2019-07-09T01:17:20.036" v="30" actId="1076"/>
          <ac:cxnSpMkLst>
            <pc:docMk/>
            <pc:sldMk cId="4264847821" sldId="508"/>
            <ac:cxnSpMk id="28" creationId="{154E85AE-3581-4EAC-96A1-6201C02DA4E1}"/>
          </ac:cxnSpMkLst>
        </pc:cxnChg>
        <pc:cxnChg chg="mod">
          <ac:chgData name="Shipp, Stephanie S. (sss5sc)" userId="S::sss5sc@virginia.edu::32ad11e2-6e98-46b4-87f4-a31b3ad2ebba" providerId="AD" clId="Web-{61581DD7-BB15-0540-EEDF-6DF14263BDDF}" dt="2019-07-09T01:18:01.724" v="43" actId="1076"/>
          <ac:cxnSpMkLst>
            <pc:docMk/>
            <pc:sldMk cId="4264847821" sldId="508"/>
            <ac:cxnSpMk id="34" creationId="{5B453C67-98B7-46ED-9C76-C2331FE89F33}"/>
          </ac:cxnSpMkLst>
        </pc:cxnChg>
        <pc:cxnChg chg="mod">
          <ac:chgData name="Shipp, Stephanie S. (sss5sc)" userId="S::sss5sc@virginia.edu::32ad11e2-6e98-46b4-87f4-a31b3ad2ebba" providerId="AD" clId="Web-{61581DD7-BB15-0540-EEDF-6DF14263BDDF}" dt="2019-07-09T01:17:49.255" v="40" actId="14100"/>
          <ac:cxnSpMkLst>
            <pc:docMk/>
            <pc:sldMk cId="4264847821" sldId="508"/>
            <ac:cxnSpMk id="35" creationId="{ECA93896-0A14-A245-AAEC-DA2FB3CBEFAB}"/>
          </ac:cxnSpMkLst>
        </pc:cxnChg>
        <pc:cxnChg chg="mod">
          <ac:chgData name="Shipp, Stephanie S. (sss5sc)" userId="S::sss5sc@virginia.edu::32ad11e2-6e98-46b4-87f4-a31b3ad2ebba" providerId="AD" clId="Web-{61581DD7-BB15-0540-EEDF-6DF14263BDDF}" dt="2019-07-09T01:17:43.286" v="32"/>
          <ac:cxnSpMkLst>
            <pc:docMk/>
            <pc:sldMk cId="4264847821" sldId="508"/>
            <ac:cxnSpMk id="47" creationId="{C1DBB616-04F4-C540-9FF2-01B16076243E}"/>
          </ac:cxnSpMkLst>
        </pc:cxnChg>
      </pc:sldChg>
      <pc:sldChg chg="modSp">
        <pc:chgData name="Shipp, Stephanie S. (sss5sc)" userId="S::sss5sc@virginia.edu::32ad11e2-6e98-46b4-87f4-a31b3ad2ebba" providerId="AD" clId="Web-{61581DD7-BB15-0540-EEDF-6DF14263BDDF}" dt="2019-07-09T01:20:34.448" v="88" actId="20577"/>
        <pc:sldMkLst>
          <pc:docMk/>
          <pc:sldMk cId="190390602" sldId="509"/>
        </pc:sldMkLst>
        <pc:spChg chg="mod">
          <ac:chgData name="Shipp, Stephanie S. (sss5sc)" userId="S::sss5sc@virginia.edu::32ad11e2-6e98-46b4-87f4-a31b3ad2ebba" providerId="AD" clId="Web-{61581DD7-BB15-0540-EEDF-6DF14263BDDF}" dt="2019-07-09T01:20:34.448" v="88" actId="20577"/>
          <ac:spMkLst>
            <pc:docMk/>
            <pc:sldMk cId="190390602" sldId="509"/>
            <ac:spMk id="42" creationId="{73D85934-013F-4827-BA07-1CA1DF8E1165}"/>
          </ac:spMkLst>
        </pc:spChg>
      </pc:sldChg>
      <pc:sldChg chg="modSp">
        <pc:chgData name="Shipp, Stephanie S. (sss5sc)" userId="S::sss5sc@virginia.edu::32ad11e2-6e98-46b4-87f4-a31b3ad2ebba" providerId="AD" clId="Web-{61581DD7-BB15-0540-EEDF-6DF14263BDDF}" dt="2019-07-09T01:20:21.229" v="87" actId="20577"/>
        <pc:sldMkLst>
          <pc:docMk/>
          <pc:sldMk cId="2023329427" sldId="510"/>
        </pc:sldMkLst>
        <pc:spChg chg="mod">
          <ac:chgData name="Shipp, Stephanie S. (sss5sc)" userId="S::sss5sc@virginia.edu::32ad11e2-6e98-46b4-87f4-a31b3ad2ebba" providerId="AD" clId="Web-{61581DD7-BB15-0540-EEDF-6DF14263BDDF}" dt="2019-07-09T01:20:21.229" v="87" actId="20577"/>
          <ac:spMkLst>
            <pc:docMk/>
            <pc:sldMk cId="2023329427" sldId="510"/>
            <ac:spMk id="72" creationId="{A38A456D-E060-5648-99BD-B931D89F27F1}"/>
          </ac:spMkLst>
        </pc:spChg>
      </pc:sldChg>
      <pc:sldChg chg="modSp">
        <pc:chgData name="Shipp, Stephanie S. (sss5sc)" userId="S::sss5sc@virginia.edu::32ad11e2-6e98-46b4-87f4-a31b3ad2ebba" providerId="AD" clId="Web-{61581DD7-BB15-0540-EEDF-6DF14263BDDF}" dt="2019-07-09T01:21:33.403" v="98" actId="20577"/>
        <pc:sldMkLst>
          <pc:docMk/>
          <pc:sldMk cId="1169817107" sldId="512"/>
        </pc:sldMkLst>
        <pc:spChg chg="mod">
          <ac:chgData name="Shipp, Stephanie S. (sss5sc)" userId="S::sss5sc@virginia.edu::32ad11e2-6e98-46b4-87f4-a31b3ad2ebba" providerId="AD" clId="Web-{61581DD7-BB15-0540-EEDF-6DF14263BDDF}" dt="2019-07-09T01:21:33.403" v="98" actId="20577"/>
          <ac:spMkLst>
            <pc:docMk/>
            <pc:sldMk cId="1169817107" sldId="512"/>
            <ac:spMk id="7" creationId="{272FA223-82D2-4FE6-97CF-4B0849B5F095}"/>
          </ac:spMkLst>
        </pc:spChg>
      </pc:sldChg>
      <pc:sldChg chg="modSp">
        <pc:chgData name="Shipp, Stephanie S. (sss5sc)" userId="S::sss5sc@virginia.edu::32ad11e2-6e98-46b4-87f4-a31b3ad2ebba" providerId="AD" clId="Web-{61581DD7-BB15-0540-EEDF-6DF14263BDDF}" dt="2019-07-09T01:21:24.309" v="96" actId="20577"/>
        <pc:sldMkLst>
          <pc:docMk/>
          <pc:sldMk cId="3379289064" sldId="513"/>
        </pc:sldMkLst>
        <pc:spChg chg="mod">
          <ac:chgData name="Shipp, Stephanie S. (sss5sc)" userId="S::sss5sc@virginia.edu::32ad11e2-6e98-46b4-87f4-a31b3ad2ebba" providerId="AD" clId="Web-{61581DD7-BB15-0540-EEDF-6DF14263BDDF}" dt="2019-07-09T01:21:24.309" v="96" actId="20577"/>
          <ac:spMkLst>
            <pc:docMk/>
            <pc:sldMk cId="3379289064" sldId="513"/>
            <ac:spMk id="9" creationId="{B5280726-4D6C-45AF-A396-472A2D49BAE6}"/>
          </ac:spMkLst>
        </pc:spChg>
        <pc:picChg chg="mod">
          <ac:chgData name="Shipp, Stephanie S. (sss5sc)" userId="S::sss5sc@virginia.edu::32ad11e2-6e98-46b4-87f4-a31b3ad2ebba" providerId="AD" clId="Web-{61581DD7-BB15-0540-EEDF-6DF14263BDDF}" dt="2019-07-09T01:15:21.063" v="5" actId="14100"/>
          <ac:picMkLst>
            <pc:docMk/>
            <pc:sldMk cId="3379289064" sldId="513"/>
            <ac:picMk id="5" creationId="{2E470CAB-C0DE-4772-9F24-7349B1044B77}"/>
          </ac:picMkLst>
        </pc:picChg>
      </pc:sldChg>
      <pc:sldChg chg="modSp">
        <pc:chgData name="Shipp, Stephanie S. (sss5sc)" userId="S::sss5sc@virginia.edu::32ad11e2-6e98-46b4-87f4-a31b3ad2ebba" providerId="AD" clId="Web-{61581DD7-BB15-0540-EEDF-6DF14263BDDF}" dt="2019-07-09T01:21:13.856" v="94" actId="20577"/>
        <pc:sldMkLst>
          <pc:docMk/>
          <pc:sldMk cId="2233564467" sldId="515"/>
        </pc:sldMkLst>
        <pc:spChg chg="mod">
          <ac:chgData name="Shipp, Stephanie S. (sss5sc)" userId="S::sss5sc@virginia.edu::32ad11e2-6e98-46b4-87f4-a31b3ad2ebba" providerId="AD" clId="Web-{61581DD7-BB15-0540-EEDF-6DF14263BDDF}" dt="2019-07-09T01:21:13.856" v="94" actId="20577"/>
          <ac:spMkLst>
            <pc:docMk/>
            <pc:sldMk cId="2233564467" sldId="515"/>
            <ac:spMk id="3" creationId="{F5A8AD4F-A956-4F5B-9379-C58CD785EEFC}"/>
          </ac:spMkLst>
        </pc:spChg>
      </pc:sldChg>
      <pc:sldChg chg="modSp">
        <pc:chgData name="Shipp, Stephanie S. (sss5sc)" userId="S::sss5sc@virginia.edu::32ad11e2-6e98-46b4-87f4-a31b3ad2ebba" providerId="AD" clId="Web-{61581DD7-BB15-0540-EEDF-6DF14263BDDF}" dt="2019-07-09T01:14:41.453" v="3" actId="20577"/>
        <pc:sldMkLst>
          <pc:docMk/>
          <pc:sldMk cId="1366052523" sldId="516"/>
        </pc:sldMkLst>
        <pc:spChg chg="mod">
          <ac:chgData name="Shipp, Stephanie S. (sss5sc)" userId="S::sss5sc@virginia.edu::32ad11e2-6e98-46b4-87f4-a31b3ad2ebba" providerId="AD" clId="Web-{61581DD7-BB15-0540-EEDF-6DF14263BDDF}" dt="2019-07-09T01:14:41.453" v="3" actId="20577"/>
          <ac:spMkLst>
            <pc:docMk/>
            <pc:sldMk cId="1366052523" sldId="516"/>
            <ac:spMk id="6" creationId="{2D7DDD14-38AF-455C-B5FC-A9563F604A66}"/>
          </ac:spMkLst>
        </pc:spChg>
      </pc:sldChg>
      <pc:sldChg chg="modSp">
        <pc:chgData name="Shipp, Stephanie S. (sss5sc)" userId="S::sss5sc@virginia.edu::32ad11e2-6e98-46b4-87f4-a31b3ad2ebba" providerId="AD" clId="Web-{61581DD7-BB15-0540-EEDF-6DF14263BDDF}" dt="2019-07-09T01:26:37.883" v="196" actId="20577"/>
        <pc:sldMkLst>
          <pc:docMk/>
          <pc:sldMk cId="603642921" sldId="523"/>
        </pc:sldMkLst>
        <pc:spChg chg="mod">
          <ac:chgData name="Shipp, Stephanie S. (sss5sc)" userId="S::sss5sc@virginia.edu::32ad11e2-6e98-46b4-87f4-a31b3ad2ebba" providerId="AD" clId="Web-{61581DD7-BB15-0540-EEDF-6DF14263BDDF}" dt="2019-07-09T01:24:48.270" v="178" actId="20577"/>
          <ac:spMkLst>
            <pc:docMk/>
            <pc:sldMk cId="603642921" sldId="523"/>
            <ac:spMk id="8" creationId="{00EF2607-EA70-CA43-9A07-6070DCD60B17}"/>
          </ac:spMkLst>
        </pc:spChg>
        <pc:spChg chg="mod">
          <ac:chgData name="Shipp, Stephanie S. (sss5sc)" userId="S::sss5sc@virginia.edu::32ad11e2-6e98-46b4-87f4-a31b3ad2ebba" providerId="AD" clId="Web-{61581DD7-BB15-0540-EEDF-6DF14263BDDF}" dt="2019-07-09T01:26:37.883" v="196" actId="20577"/>
          <ac:spMkLst>
            <pc:docMk/>
            <pc:sldMk cId="603642921" sldId="523"/>
            <ac:spMk id="16" creationId="{FF3368EA-271F-B243-B98C-7805C23AB4FA}"/>
          </ac:spMkLst>
        </pc:spChg>
        <pc:spChg chg="mod">
          <ac:chgData name="Shipp, Stephanie S. (sss5sc)" userId="S::sss5sc@virginia.edu::32ad11e2-6e98-46b4-87f4-a31b3ad2ebba" providerId="AD" clId="Web-{61581DD7-BB15-0540-EEDF-6DF14263BDDF}" dt="2019-07-09T01:26:33.039" v="195" actId="20577"/>
          <ac:spMkLst>
            <pc:docMk/>
            <pc:sldMk cId="603642921" sldId="523"/>
            <ac:spMk id="19" creationId="{6A85C1EB-44C8-9848-97F8-56708E1EE211}"/>
          </ac:spMkLst>
        </pc:spChg>
        <pc:spChg chg="mod">
          <ac:chgData name="Shipp, Stephanie S. (sss5sc)" userId="S::sss5sc@virginia.edu::32ad11e2-6e98-46b4-87f4-a31b3ad2ebba" providerId="AD" clId="Web-{61581DD7-BB15-0540-EEDF-6DF14263BDDF}" dt="2019-07-09T01:26:29.633" v="194" actId="20577"/>
          <ac:spMkLst>
            <pc:docMk/>
            <pc:sldMk cId="603642921" sldId="523"/>
            <ac:spMk id="22" creationId="{BB1BD187-A1A9-0C45-B1F9-818385EAC657}"/>
          </ac:spMkLst>
        </pc:spChg>
        <pc:spChg chg="mod">
          <ac:chgData name="Shipp, Stephanie S. (sss5sc)" userId="S::sss5sc@virginia.edu::32ad11e2-6e98-46b4-87f4-a31b3ad2ebba" providerId="AD" clId="Web-{61581DD7-BB15-0540-EEDF-6DF14263BDDF}" dt="2019-07-09T01:24:11.691" v="171" actId="20577"/>
          <ac:spMkLst>
            <pc:docMk/>
            <pc:sldMk cId="603642921" sldId="523"/>
            <ac:spMk id="33" creationId="{223FC668-5254-EF4E-83A0-F0C4A3556F5B}"/>
          </ac:spMkLst>
        </pc:spChg>
        <pc:spChg chg="mod">
          <ac:chgData name="Shipp, Stephanie S. (sss5sc)" userId="S::sss5sc@virginia.edu::32ad11e2-6e98-46b4-87f4-a31b3ad2ebba" providerId="AD" clId="Web-{61581DD7-BB15-0540-EEDF-6DF14263BDDF}" dt="2019-07-09T01:23:54.846" v="169" actId="1076"/>
          <ac:spMkLst>
            <pc:docMk/>
            <pc:sldMk cId="603642921" sldId="523"/>
            <ac:spMk id="38" creationId="{584D6213-E896-3A4B-AD1C-E6A261B05037}"/>
          </ac:spMkLst>
        </pc:spChg>
      </pc:sldChg>
      <pc:sldChg chg="modSp">
        <pc:chgData name="Shipp, Stephanie S. (sss5sc)" userId="S::sss5sc@virginia.edu::32ad11e2-6e98-46b4-87f4-a31b3ad2ebba" providerId="AD" clId="Web-{61581DD7-BB15-0540-EEDF-6DF14263BDDF}" dt="2019-07-09T01:27:49.463" v="224" actId="1076"/>
        <pc:sldMkLst>
          <pc:docMk/>
          <pc:sldMk cId="1940105035" sldId="524"/>
        </pc:sldMkLst>
        <pc:spChg chg="mod">
          <ac:chgData name="Shipp, Stephanie S. (sss5sc)" userId="S::sss5sc@virginia.edu::32ad11e2-6e98-46b4-87f4-a31b3ad2ebba" providerId="AD" clId="Web-{61581DD7-BB15-0540-EEDF-6DF14263BDDF}" dt="2019-07-09T01:27:17.103" v="200" actId="1076"/>
          <ac:spMkLst>
            <pc:docMk/>
            <pc:sldMk cId="1940105035" sldId="524"/>
            <ac:spMk id="5" creationId="{AA744AFD-F3EF-7C4B-B418-7CD4B737081E}"/>
          </ac:spMkLst>
        </pc:spChg>
        <pc:graphicFrameChg chg="mod modGraphic">
          <ac:chgData name="Shipp, Stephanie S. (sss5sc)" userId="S::sss5sc@virginia.edu::32ad11e2-6e98-46b4-87f4-a31b3ad2ebba" providerId="AD" clId="Web-{61581DD7-BB15-0540-EEDF-6DF14263BDDF}" dt="2019-07-09T01:27:49.463" v="224" actId="1076"/>
          <ac:graphicFrameMkLst>
            <pc:docMk/>
            <pc:sldMk cId="1940105035" sldId="524"/>
            <ac:graphicFrameMk id="8" creationId="{B37D8F82-D6B6-F245-9E2B-53B04DD190A4}"/>
          </ac:graphicFrameMkLst>
        </pc:graphicFrameChg>
      </pc:sldChg>
      <pc:sldChg chg="modSp">
        <pc:chgData name="Shipp, Stephanie S. (sss5sc)" userId="S::sss5sc@virginia.edu::32ad11e2-6e98-46b4-87f4-a31b3ad2ebba" providerId="AD" clId="Web-{61581DD7-BB15-0540-EEDF-6DF14263BDDF}" dt="2019-07-09T01:20:59.074" v="91" actId="20577"/>
        <pc:sldMkLst>
          <pc:docMk/>
          <pc:sldMk cId="2040746180" sldId="525"/>
        </pc:sldMkLst>
        <pc:spChg chg="mod">
          <ac:chgData name="Shipp, Stephanie S. (sss5sc)" userId="S::sss5sc@virginia.edu::32ad11e2-6e98-46b4-87f4-a31b3ad2ebba" providerId="AD" clId="Web-{61581DD7-BB15-0540-EEDF-6DF14263BDDF}" dt="2019-07-09T01:19:04.242" v="71" actId="1076"/>
          <ac:spMkLst>
            <pc:docMk/>
            <pc:sldMk cId="2040746180" sldId="525"/>
            <ac:spMk id="5" creationId="{4C879800-B550-E047-A37D-F3ECC1B7C27C}"/>
          </ac:spMkLst>
        </pc:spChg>
        <pc:spChg chg="mod">
          <ac:chgData name="Shipp, Stephanie S. (sss5sc)" userId="S::sss5sc@virginia.edu::32ad11e2-6e98-46b4-87f4-a31b3ad2ebba" providerId="AD" clId="Web-{61581DD7-BB15-0540-EEDF-6DF14263BDDF}" dt="2019-07-09T01:20:59.074" v="91" actId="20577"/>
          <ac:spMkLst>
            <pc:docMk/>
            <pc:sldMk cId="2040746180" sldId="525"/>
            <ac:spMk id="37" creationId="{F27AE12C-F28E-7348-ACCD-B3E311D79261}"/>
          </ac:spMkLst>
        </pc:spChg>
        <pc:spChg chg="mod">
          <ac:chgData name="Shipp, Stephanie S. (sss5sc)" userId="S::sss5sc@virginia.edu::32ad11e2-6e98-46b4-87f4-a31b3ad2ebba" providerId="AD" clId="Web-{61581DD7-BB15-0540-EEDF-6DF14263BDDF}" dt="2019-07-09T01:19:04.305" v="72" actId="1076"/>
          <ac:spMkLst>
            <pc:docMk/>
            <pc:sldMk cId="2040746180" sldId="525"/>
            <ac:spMk id="42" creationId="{85182D6D-823F-4C44-BEB3-22BCD6646A72}"/>
          </ac:spMkLst>
        </pc:spChg>
        <pc:graphicFrameChg chg="mod modGraphic">
          <ac:chgData name="Shipp, Stephanie S. (sss5sc)" userId="S::sss5sc@virginia.edu::32ad11e2-6e98-46b4-87f4-a31b3ad2ebba" providerId="AD" clId="Web-{61581DD7-BB15-0540-EEDF-6DF14263BDDF}" dt="2019-07-09T01:19:18.493" v="81"/>
          <ac:graphicFrameMkLst>
            <pc:docMk/>
            <pc:sldMk cId="2040746180" sldId="525"/>
            <ac:graphicFrameMk id="2" creationId="{1F75E7D4-E8CD-F741-86E0-D1AC647F643E}"/>
          </ac:graphicFrameMkLst>
        </pc:graphicFrameChg>
        <pc:picChg chg="mod">
          <ac:chgData name="Shipp, Stephanie S. (sss5sc)" userId="S::sss5sc@virginia.edu::32ad11e2-6e98-46b4-87f4-a31b3ad2ebba" providerId="AD" clId="Web-{61581DD7-BB15-0540-EEDF-6DF14263BDDF}" dt="2019-07-09T01:19:03.851" v="65" actId="1076"/>
          <ac:picMkLst>
            <pc:docMk/>
            <pc:sldMk cId="2040746180" sldId="525"/>
            <ac:picMk id="30" creationId="{04DA3068-6965-034E-8531-9ACD1EA452CD}"/>
          </ac:picMkLst>
        </pc:picChg>
        <pc:picChg chg="mod">
          <ac:chgData name="Shipp, Stephanie S. (sss5sc)" userId="S::sss5sc@virginia.edu::32ad11e2-6e98-46b4-87f4-a31b3ad2ebba" providerId="AD" clId="Web-{61581DD7-BB15-0540-EEDF-6DF14263BDDF}" dt="2019-07-09T01:19:03.993" v="67" actId="1076"/>
          <ac:picMkLst>
            <pc:docMk/>
            <pc:sldMk cId="2040746180" sldId="525"/>
            <ac:picMk id="32" creationId="{D33569D3-FE8A-B143-B005-3906B9149316}"/>
          </ac:picMkLst>
        </pc:picChg>
        <pc:picChg chg="mod">
          <ac:chgData name="Shipp, Stephanie S. (sss5sc)" userId="S::sss5sc@virginia.edu::32ad11e2-6e98-46b4-87f4-a31b3ad2ebba" providerId="AD" clId="Web-{61581DD7-BB15-0540-EEDF-6DF14263BDDF}" dt="2019-07-09T01:19:04.055" v="68" actId="1076"/>
          <ac:picMkLst>
            <pc:docMk/>
            <pc:sldMk cId="2040746180" sldId="525"/>
            <ac:picMk id="33" creationId="{0DE583DA-8737-CC41-8F32-760A0BCB291C}"/>
          </ac:picMkLst>
        </pc:picChg>
        <pc:picChg chg="mod">
          <ac:chgData name="Shipp, Stephanie S. (sss5sc)" userId="S::sss5sc@virginia.edu::32ad11e2-6e98-46b4-87f4-a31b3ad2ebba" providerId="AD" clId="Web-{61581DD7-BB15-0540-EEDF-6DF14263BDDF}" dt="2019-07-09T01:19:03.914" v="66" actId="1076"/>
          <ac:picMkLst>
            <pc:docMk/>
            <pc:sldMk cId="2040746180" sldId="525"/>
            <ac:picMk id="39" creationId="{D91BFD66-D181-3B44-A7C9-093986F7E72A}"/>
          </ac:picMkLst>
        </pc:picChg>
        <pc:picChg chg="mod">
          <ac:chgData name="Shipp, Stephanie S. (sss5sc)" userId="S::sss5sc@virginia.edu::32ad11e2-6e98-46b4-87f4-a31b3ad2ebba" providerId="AD" clId="Web-{61581DD7-BB15-0540-EEDF-6DF14263BDDF}" dt="2019-07-09T01:19:04.117" v="69" actId="1076"/>
          <ac:picMkLst>
            <pc:docMk/>
            <pc:sldMk cId="2040746180" sldId="525"/>
            <ac:picMk id="40" creationId="{ABDA5B34-100E-8046-82EA-6E21DB751851}"/>
          </ac:picMkLst>
        </pc:picChg>
        <pc:picChg chg="mod">
          <ac:chgData name="Shipp, Stephanie S. (sss5sc)" userId="S::sss5sc@virginia.edu::32ad11e2-6e98-46b4-87f4-a31b3ad2ebba" providerId="AD" clId="Web-{61581DD7-BB15-0540-EEDF-6DF14263BDDF}" dt="2019-07-09T01:19:04.180" v="70" actId="1076"/>
          <ac:picMkLst>
            <pc:docMk/>
            <pc:sldMk cId="2040746180" sldId="525"/>
            <ac:picMk id="41" creationId="{34D199DC-A16D-2444-B98A-1597A35353B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7/9/2019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7/9/2019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285750" indent="-285750">
              <a:spcBef>
                <a:spcPct val="20000"/>
              </a:spcBef>
              <a:buFont typeface="Arial"/>
              <a:buChar char="•"/>
            </a:pPr>
            <a:r>
              <a:rPr lang="en-US"/>
              <a:t>Focus on </a:t>
            </a:r>
            <a:r>
              <a:rPr lang="en-US" b="1"/>
              <a:t>enhancing or supplementing the NSF National Center for Science &amp; Engineering Statistics (NCSES) survey data</a:t>
            </a:r>
            <a:r>
              <a:rPr lang="en-US"/>
              <a:t> with publicly available administrative data to better measure public research and development (R&amp;D) projects. </a:t>
            </a:r>
          </a:p>
          <a:p>
            <a:pPr marL="285750" indent="-285750">
              <a:spcBef>
                <a:spcPct val="20000"/>
              </a:spcBef>
              <a:buFont typeface="Arial"/>
              <a:buChar char="•"/>
            </a:pPr>
            <a:r>
              <a:rPr lang="en-US"/>
              <a:t>Also </a:t>
            </a:r>
            <a:r>
              <a:rPr lang="en-US" b="1"/>
              <a:t>of interest to OECD-NESTI</a:t>
            </a:r>
            <a:r>
              <a:rPr lang="en-US"/>
              <a:t>: Providing International Standards for Science, Technology, Innovation (STI) Data – our sponsor chairs this working group</a:t>
            </a:r>
            <a:endParaRPr lang="en-US">
              <a:cs typeface="Calibri"/>
            </a:endParaRPr>
          </a:p>
          <a:p>
            <a:pPr marL="285750" indent="-285750">
              <a:spcBef>
                <a:spcPct val="20000"/>
              </a:spcBef>
              <a:buFont typeface="Arial"/>
              <a:buChar char="•"/>
            </a:pPr>
            <a:r>
              <a:rPr lang="en-US" b="1"/>
              <a:t>Why this matters:</a:t>
            </a:r>
            <a:endParaRPr lang="en-US"/>
          </a:p>
          <a:p>
            <a:pPr lvl="1">
              <a:spcBef>
                <a:spcPct val="20000"/>
              </a:spcBef>
              <a:buFont typeface="Arial"/>
              <a:buChar char="•"/>
            </a:pPr>
            <a:r>
              <a:rPr lang="en-US"/>
              <a:t>Although federal funding information of public R&amp;D is documented until the agency level, tracking funding to the project level will allow analysis of projects (fields of study, amount of funding, other)</a:t>
            </a:r>
            <a:endParaRPr lang="en-US">
              <a:cs typeface="Calibri"/>
            </a:endParaRPr>
          </a:p>
          <a:p>
            <a:pPr marL="285750" indent="-285750">
              <a:spcBef>
                <a:spcPct val="20000"/>
              </a:spcBef>
              <a:buFont typeface="Arial"/>
              <a:buChar char="•"/>
            </a:pPr>
            <a:r>
              <a:rPr lang="en-US"/>
              <a:t>Goals:</a:t>
            </a:r>
            <a:endParaRPr lang="en-US">
              <a:cs typeface="Calibri"/>
            </a:endParaRPr>
          </a:p>
          <a:p>
            <a:pPr lvl="1">
              <a:spcBef>
                <a:spcPct val="20000"/>
              </a:spcBef>
              <a:buFont typeface="Arial"/>
              <a:buChar char="•"/>
            </a:pPr>
            <a:r>
              <a:rPr lang="en-US"/>
              <a:t>Provide documentation about public R&amp;D expenditures across federal agencies using a common template.</a:t>
            </a:r>
            <a:endParaRPr lang="en-US">
              <a:cs typeface="Calibri"/>
            </a:endParaRPr>
          </a:p>
          <a:p>
            <a:pPr lvl="1">
              <a:spcBef>
                <a:spcPct val="20000"/>
              </a:spcBef>
              <a:buFont typeface="Arial"/>
              <a:buChar char="•"/>
            </a:pPr>
            <a:r>
              <a:rPr lang="en-US"/>
              <a:t>Assess feasibility of building a micro database of public funding for R&amp;D projects based on open and available administrative data</a:t>
            </a:r>
            <a:endParaRPr lang="en-US">
              <a:cs typeface="Calibri"/>
            </a:endParaRPr>
          </a:p>
          <a:p>
            <a:endParaRPr lang="en-US">
              <a:cs typeface="Calibri"/>
            </a:endParaRPr>
          </a:p>
          <a:p>
            <a:endParaRPr lang="en-US">
              <a:cs typeface="Calibri"/>
            </a:endParaRPr>
          </a:p>
          <a:p>
            <a:pPr marL="171450" indent="-171450">
              <a:spcBef>
                <a:spcPct val="20000"/>
              </a:spcBef>
              <a:buFont typeface="Arial"/>
              <a:buChar char="•"/>
            </a:pPr>
            <a:r>
              <a:rPr lang="en-US"/>
              <a:t>Federal R&amp;D data is reported based on high-level, aggregated survey results, so it’s challenging to investigate specific research topics over time, e.g. how much funding is allocated to nanotechnology projects?</a:t>
            </a:r>
          </a:p>
          <a:p>
            <a:pPr marL="171450" indent="-171450">
              <a:spcBef>
                <a:spcPct val="20000"/>
              </a:spcBef>
              <a:buFont typeface="Arial"/>
              <a:buChar char="•"/>
            </a:pPr>
            <a:r>
              <a:rPr lang="en-US"/>
              <a:t>This project will allow the NCSES to learn about the feasibility of accessing and analyzing non-survey data about public R&amp;D.</a:t>
            </a:r>
          </a:p>
          <a:p>
            <a:pPr marL="171450" indent="-171450">
              <a:spcBef>
                <a:spcPct val="20000"/>
              </a:spcBef>
              <a:buFont typeface="Arial"/>
              <a:buChar char="•"/>
            </a:pPr>
            <a:r>
              <a:rPr lang="en-US"/>
              <a:t>By consolidating screening and organizing R&amp;D funding information into a common template, NCSES can analyze the extent of investment into specific scientific fields.</a:t>
            </a:r>
          </a:p>
          <a:p>
            <a:pPr marL="171450" indent="-171450">
              <a:spcBef>
                <a:spcPct val="20000"/>
              </a:spcBef>
              <a:buFont typeface="Arial"/>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a:t>
            </a:fld>
            <a:endParaRPr lang="en-US"/>
          </a:p>
        </p:txBody>
      </p:sp>
    </p:spTree>
    <p:extLst>
      <p:ext uri="{BB962C8B-B14F-4D97-AF65-F5344CB8AC3E}">
        <p14:creationId xmlns:p14="http://schemas.microsoft.com/office/powerpoint/2010/main" val="19365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The NSF collects data from all sectors about their sources of  R&amp;D funding. They collect this data using surveys and censuses. We are interested in assessing the feasibility of measuring federal public funding of R&amp;D to universities and nonprofit organizations using administrative data in place of a survey of federal agencies. (In this case, it is actually a census because all agencies are included.)</a:t>
            </a:r>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241516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4</a:t>
            </a:fld>
            <a:endParaRPr lang="en-US"/>
          </a:p>
        </p:txBody>
      </p:sp>
    </p:spTree>
    <p:extLst>
      <p:ext uri="{BB962C8B-B14F-4D97-AF65-F5344CB8AC3E}">
        <p14:creationId xmlns:p14="http://schemas.microsoft.com/office/powerpoint/2010/main" val="201380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7</a:t>
            </a:fld>
            <a:endParaRPr lang="en-US"/>
          </a:p>
        </p:txBody>
      </p:sp>
    </p:spTree>
    <p:extLst>
      <p:ext uri="{BB962C8B-B14F-4D97-AF65-F5344CB8AC3E}">
        <p14:creationId xmlns:p14="http://schemas.microsoft.com/office/powerpoint/2010/main" val="926352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8</a:t>
            </a:fld>
            <a:endParaRPr lang="en-US"/>
          </a:p>
        </p:txBody>
      </p:sp>
    </p:spTree>
    <p:extLst>
      <p:ext uri="{BB962C8B-B14F-4D97-AF65-F5344CB8AC3E}">
        <p14:creationId xmlns:p14="http://schemas.microsoft.com/office/powerpoint/2010/main" val="361710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9</a:t>
            </a:fld>
            <a:endParaRPr lang="en-US"/>
          </a:p>
        </p:txBody>
      </p:sp>
    </p:spTree>
    <p:extLst>
      <p:ext uri="{BB962C8B-B14F-4D97-AF65-F5344CB8AC3E}">
        <p14:creationId xmlns:p14="http://schemas.microsoft.com/office/powerpoint/2010/main" val="1186400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3452581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16</a:t>
            </a:fld>
            <a:endParaRPr lang="en-US"/>
          </a:p>
        </p:txBody>
      </p:sp>
    </p:spTree>
    <p:extLst>
      <p:ext uri="{BB962C8B-B14F-4D97-AF65-F5344CB8AC3E}">
        <p14:creationId xmlns:p14="http://schemas.microsoft.com/office/powerpoint/2010/main" val="375539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9114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8201-093D-A843-95D0-1BCBB4EFAF40}"/>
              </a:ext>
            </a:extLst>
          </p:cNvPr>
          <p:cNvSpPr>
            <a:spLocks noGrp="1"/>
          </p:cNvSpPr>
          <p:nvPr>
            <p:ph type="ctrTitle"/>
          </p:nvPr>
        </p:nvSpPr>
        <p:spPr>
          <a:xfrm>
            <a:off x="1371600" y="1122363"/>
            <a:ext cx="82296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5A9F8B-958D-8746-8B32-5B34DE152AF1}"/>
              </a:ext>
            </a:extLst>
          </p:cNvPr>
          <p:cNvSpPr>
            <a:spLocks noGrp="1"/>
          </p:cNvSpPr>
          <p:nvPr>
            <p:ph type="subTitle" idx="1"/>
          </p:nvPr>
        </p:nvSpPr>
        <p:spPr>
          <a:xfrm>
            <a:off x="1371600" y="3602038"/>
            <a:ext cx="8229600" cy="1655762"/>
          </a:xfrm>
        </p:spPr>
        <p:txBody>
          <a:bodyPr/>
          <a:lstStyle>
            <a:lvl1pPr marL="0" indent="0" algn="ctr">
              <a:buNone/>
              <a:defRPr sz="1800"/>
            </a:lvl1pPr>
            <a:lvl2pPr marL="342907" indent="0" algn="ctr">
              <a:buNone/>
              <a:defRPr sz="1500"/>
            </a:lvl2pPr>
            <a:lvl3pPr marL="685814" indent="0" algn="ctr">
              <a:buNone/>
              <a:defRPr sz="1350"/>
            </a:lvl3pPr>
            <a:lvl4pPr marL="1028721" indent="0" algn="ctr">
              <a:buNone/>
              <a:defRPr sz="1200"/>
            </a:lvl4pPr>
            <a:lvl5pPr marL="1371627" indent="0" algn="ctr">
              <a:buNone/>
              <a:defRPr sz="1200"/>
            </a:lvl5pPr>
            <a:lvl6pPr marL="1714534" indent="0" algn="ctr">
              <a:buNone/>
              <a:defRPr sz="1200"/>
            </a:lvl6pPr>
            <a:lvl7pPr marL="2057441" indent="0" algn="ctr">
              <a:buNone/>
              <a:defRPr sz="1200"/>
            </a:lvl7pPr>
            <a:lvl8pPr marL="2400348" indent="0" algn="ctr">
              <a:buNone/>
              <a:defRPr sz="1200"/>
            </a:lvl8pPr>
            <a:lvl9pPr marL="2743255"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342F136-76F8-9F4B-AD1E-3CA6C28C3912}"/>
              </a:ext>
            </a:extLst>
          </p:cNvPr>
          <p:cNvSpPr>
            <a:spLocks noGrp="1"/>
          </p:cNvSpPr>
          <p:nvPr>
            <p:ph type="dt" sz="half" idx="10"/>
          </p:nvPr>
        </p:nvSpPr>
        <p:spPr/>
        <p:txBody>
          <a:bodyPr/>
          <a:lstStyle/>
          <a:p>
            <a:fld id="{73E3D589-E13C-A744-A62B-8EB636F649CA}" type="datetimeFigureOut">
              <a:rPr lang="en-US" smtClean="0"/>
              <a:t>7/9/2019</a:t>
            </a:fld>
            <a:endParaRPr lang="en-US"/>
          </a:p>
        </p:txBody>
      </p:sp>
      <p:sp>
        <p:nvSpPr>
          <p:cNvPr id="5" name="Footer Placeholder 4">
            <a:extLst>
              <a:ext uri="{FF2B5EF4-FFF2-40B4-BE49-F238E27FC236}">
                <a16:creationId xmlns:a16="http://schemas.microsoft.com/office/drawing/2014/main" id="{9B4F27F3-08F4-DD44-8FBC-B432EA82F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57E8A-22AA-6E49-8322-94A7D781CC3C}"/>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170369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1161919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2185434"/>
            <a:ext cx="4877665"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2185434"/>
            <a:ext cx="4737734"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96238" y="2133601"/>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3209917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047107" y="1473518"/>
            <a:ext cx="578853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1035682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754380" y="365127"/>
            <a:ext cx="9464040" cy="625475"/>
          </a:xfrm>
          <a:prstGeom prst="rect">
            <a:avLst/>
          </a:prstGeom>
        </p:spPr>
        <p:txBody>
          <a:bodyPr/>
          <a:lstStyle>
            <a:lvl1pPr>
              <a:defRPr sz="288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754380" y="1143000"/>
            <a:ext cx="946404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536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066800" y="660400"/>
            <a:ext cx="894588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066801" y="5786967"/>
            <a:ext cx="5821680" cy="402160"/>
          </a:xfrm>
          <a:prstGeom prst="rect">
            <a:avLst/>
          </a:prstGeom>
        </p:spPr>
        <p:txBody>
          <a:bodyPr vert="horz"/>
          <a:lstStyle>
            <a:lvl1pPr marL="0" indent="0">
              <a:buFontTx/>
              <a:buNone/>
              <a:defRPr sz="18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066800" y="6189127"/>
            <a:ext cx="8945880" cy="355600"/>
          </a:xfrm>
          <a:prstGeom prst="rect">
            <a:avLst/>
          </a:prstGeom>
        </p:spPr>
        <p:txBody>
          <a:bodyPr vert="horz"/>
          <a:lstStyle>
            <a:lvl1pPr marL="0" indent="0">
              <a:buFontTx/>
              <a:buNone/>
              <a:defRPr sz="126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3549004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1817688"/>
            <a:ext cx="4877665"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1817688"/>
            <a:ext cx="4737734"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047107" y="1473518"/>
            <a:ext cx="578853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6"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2185434"/>
            <a:ext cx="4877665"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2185434"/>
            <a:ext cx="4737734"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96238" y="2133601"/>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2179693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9" name="Text Placeholder 11"/>
          <p:cNvSpPr>
            <a:spLocks noGrp="1"/>
          </p:cNvSpPr>
          <p:nvPr>
            <p:ph type="body" sz="quarter" idx="12" hasCustomPrompt="1"/>
          </p:nvPr>
        </p:nvSpPr>
        <p:spPr>
          <a:xfrm>
            <a:off x="3605784" y="2006600"/>
            <a:ext cx="3816096" cy="3886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0" name="Text Placeholder 10"/>
          <p:cNvSpPr>
            <a:spLocks noGrp="1"/>
          </p:cNvSpPr>
          <p:nvPr>
            <p:ph type="body" sz="quarter" idx="14" hasCustomPrompt="1"/>
          </p:nvPr>
        </p:nvSpPr>
        <p:spPr>
          <a:xfrm>
            <a:off x="1737360" y="22987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195760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62870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899779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910235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54677" y="6460256"/>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4439999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066800" y="660400"/>
            <a:ext cx="894588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066800" y="5786967"/>
            <a:ext cx="5821680"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066800" y="6189127"/>
            <a:ext cx="8945880"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581028" y="1817688"/>
            <a:ext cx="4877665"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5655948" y="1817688"/>
            <a:ext cx="4737734"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9F54-2D85-724D-AD11-347845B434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023FC5-27F7-6746-8AAA-C5AAB39AC0A0}"/>
              </a:ext>
            </a:extLst>
          </p:cNvPr>
          <p:cNvSpPr>
            <a:spLocks noGrp="1"/>
          </p:cNvSpPr>
          <p:nvPr>
            <p:ph sz="half" idx="1"/>
          </p:nvPr>
        </p:nvSpPr>
        <p:spPr>
          <a:xfrm>
            <a:off x="754380" y="1825625"/>
            <a:ext cx="4663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C6D98-D36D-FD48-AE79-FA1BE03ADBF6}"/>
              </a:ext>
            </a:extLst>
          </p:cNvPr>
          <p:cNvSpPr>
            <a:spLocks noGrp="1"/>
          </p:cNvSpPr>
          <p:nvPr>
            <p:ph sz="half" idx="2"/>
          </p:nvPr>
        </p:nvSpPr>
        <p:spPr>
          <a:xfrm>
            <a:off x="5554980" y="1825625"/>
            <a:ext cx="4663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5ABDDD-3F7E-E542-8D10-B52C12A492FB}"/>
              </a:ext>
            </a:extLst>
          </p:cNvPr>
          <p:cNvSpPr>
            <a:spLocks noGrp="1"/>
          </p:cNvSpPr>
          <p:nvPr>
            <p:ph type="dt" sz="half" idx="10"/>
          </p:nvPr>
        </p:nvSpPr>
        <p:spPr/>
        <p:txBody>
          <a:bodyPr/>
          <a:lstStyle/>
          <a:p>
            <a:fld id="{73E3D589-E13C-A744-A62B-8EB636F649CA}" type="datetimeFigureOut">
              <a:rPr lang="en-US" smtClean="0"/>
              <a:t>7/9/2019</a:t>
            </a:fld>
            <a:endParaRPr lang="en-US"/>
          </a:p>
        </p:txBody>
      </p:sp>
      <p:sp>
        <p:nvSpPr>
          <p:cNvPr id="6" name="Footer Placeholder 5">
            <a:extLst>
              <a:ext uri="{FF2B5EF4-FFF2-40B4-BE49-F238E27FC236}">
                <a16:creationId xmlns:a16="http://schemas.microsoft.com/office/drawing/2014/main" id="{51917635-CA7B-184F-82F7-40259A77A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D912B-D4F8-2342-AD01-CC749AD2256B}"/>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2000206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F09A-0EB1-2F42-9BA2-E54A31464E3D}"/>
              </a:ext>
            </a:extLst>
          </p:cNvPr>
          <p:cNvSpPr>
            <a:spLocks noGrp="1"/>
          </p:cNvSpPr>
          <p:nvPr>
            <p:ph type="title"/>
          </p:nvPr>
        </p:nvSpPr>
        <p:spPr>
          <a:xfrm>
            <a:off x="755810" y="457200"/>
            <a:ext cx="3539014"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AFA5E50-8AC6-5E4F-A1B9-F416496B8C83}"/>
              </a:ext>
            </a:extLst>
          </p:cNvPr>
          <p:cNvSpPr>
            <a:spLocks noGrp="1"/>
          </p:cNvSpPr>
          <p:nvPr>
            <p:ph idx="1"/>
          </p:nvPr>
        </p:nvSpPr>
        <p:spPr>
          <a:xfrm>
            <a:off x="4664869" y="987429"/>
            <a:ext cx="555498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8FFB5-DE7D-A145-BE64-0B5946650CDA}"/>
              </a:ext>
            </a:extLst>
          </p:cNvPr>
          <p:cNvSpPr>
            <a:spLocks noGrp="1"/>
          </p:cNvSpPr>
          <p:nvPr>
            <p:ph type="body" sz="half" idx="2"/>
          </p:nvPr>
        </p:nvSpPr>
        <p:spPr>
          <a:xfrm>
            <a:off x="755810" y="2057400"/>
            <a:ext cx="3539014" cy="3811588"/>
          </a:xfrm>
        </p:spPr>
        <p:txBody>
          <a:bodyPr/>
          <a:lstStyle>
            <a:lvl1pPr marL="0" indent="0">
              <a:buNone/>
              <a:defRPr sz="1200"/>
            </a:lvl1pPr>
            <a:lvl2pPr marL="342907" indent="0">
              <a:buNone/>
              <a:defRPr sz="1050"/>
            </a:lvl2pPr>
            <a:lvl3pPr marL="685814" indent="0">
              <a:buNone/>
              <a:defRPr sz="900"/>
            </a:lvl3pPr>
            <a:lvl4pPr marL="1028721" indent="0">
              <a:buNone/>
              <a:defRPr sz="750"/>
            </a:lvl4pPr>
            <a:lvl5pPr marL="1371627" indent="0">
              <a:buNone/>
              <a:defRPr sz="750"/>
            </a:lvl5pPr>
            <a:lvl6pPr marL="1714534" indent="0">
              <a:buNone/>
              <a:defRPr sz="750"/>
            </a:lvl6pPr>
            <a:lvl7pPr marL="2057441" indent="0">
              <a:buNone/>
              <a:defRPr sz="750"/>
            </a:lvl7pPr>
            <a:lvl8pPr marL="2400348" indent="0">
              <a:buNone/>
              <a:defRPr sz="750"/>
            </a:lvl8pPr>
            <a:lvl9pPr marL="2743255"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17A2DAA-742C-AF4A-AB4F-E6170530624C}"/>
              </a:ext>
            </a:extLst>
          </p:cNvPr>
          <p:cNvSpPr>
            <a:spLocks noGrp="1"/>
          </p:cNvSpPr>
          <p:nvPr>
            <p:ph type="dt" sz="half" idx="10"/>
          </p:nvPr>
        </p:nvSpPr>
        <p:spPr/>
        <p:txBody>
          <a:bodyPr/>
          <a:lstStyle/>
          <a:p>
            <a:fld id="{73E3D589-E13C-A744-A62B-8EB636F649CA}" type="datetimeFigureOut">
              <a:rPr lang="en-US" smtClean="0"/>
              <a:t>7/9/2019</a:t>
            </a:fld>
            <a:endParaRPr lang="en-US"/>
          </a:p>
        </p:txBody>
      </p:sp>
      <p:sp>
        <p:nvSpPr>
          <p:cNvPr id="6" name="Footer Placeholder 5">
            <a:extLst>
              <a:ext uri="{FF2B5EF4-FFF2-40B4-BE49-F238E27FC236}">
                <a16:creationId xmlns:a16="http://schemas.microsoft.com/office/drawing/2014/main" id="{AB6328FB-7FD4-BE4A-9581-7AB4F5DA8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EA869-553C-F34E-89E8-39FCE98BF466}"/>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42102671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6.emf"/><Relationship Id="rId2" Type="http://schemas.openxmlformats.org/officeDocument/2006/relationships/slideLayout" Target="../slideLayouts/slideLayout4.xml"/><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jp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6.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9.xml"/><Relationship Id="rId7" Type="http://schemas.openxmlformats.org/officeDocument/2006/relationships/image" Target="../media/image1.jp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5.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22.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6.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7.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10160"/>
            <a:ext cx="10972800" cy="5232400"/>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012158"/>
              </a:solidFill>
            </a:endParaRPr>
          </a:p>
        </p:txBody>
      </p:sp>
      <p:pic>
        <p:nvPicPr>
          <p:cNvPr id="13" name="Picture 12" descr="dotted_line_white.png"/>
          <p:cNvPicPr>
            <a:picLocks noChangeAspect="1"/>
          </p:cNvPicPr>
          <p:nvPr userDrawn="1"/>
        </p:nvPicPr>
        <p:blipFill rotWithShape="1">
          <a:blip r:embed="rId4">
            <a:extLst>
              <a:ext uri="{28A0092B-C50C-407E-A947-70E740481C1C}">
                <a14:useLocalDpi xmlns:a14="http://schemas.microsoft.com/office/drawing/2010/main" val="0"/>
              </a:ext>
            </a:extLst>
          </a:blip>
          <a:srcRect r="60437"/>
          <a:stretch/>
        </p:blipFill>
        <p:spPr>
          <a:xfrm>
            <a:off x="1042736" y="3207555"/>
            <a:ext cx="8983579" cy="282039"/>
          </a:xfrm>
          <a:prstGeom prst="rect">
            <a:avLst/>
          </a:prstGeom>
        </p:spPr>
      </p:pic>
      <p:pic>
        <p:nvPicPr>
          <p:cNvPr id="3" name="Picture 2">
            <a:extLst>
              <a:ext uri="{FF2B5EF4-FFF2-40B4-BE49-F238E27FC236}">
                <a16:creationId xmlns:a16="http://schemas.microsoft.com/office/drawing/2014/main" id="{D2163758-D40C-E645-8713-B342A6A913BA}"/>
              </a:ext>
            </a:extLst>
          </p:cNvPr>
          <p:cNvPicPr>
            <a:picLocks noChangeAspect="1"/>
          </p:cNvPicPr>
          <p:nvPr userDrawn="1"/>
        </p:nvPicPr>
        <p:blipFill>
          <a:blip r:embed="rId5"/>
          <a:stretch>
            <a:fillRect/>
          </a:stretch>
        </p:blipFill>
        <p:spPr>
          <a:xfrm>
            <a:off x="1432850" y="5546197"/>
            <a:ext cx="8203352" cy="1176711"/>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05243" y="329678"/>
            <a:ext cx="3340520"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75" y="5194968"/>
            <a:ext cx="10972800" cy="1676400"/>
          </a:xfrm>
          <a:prstGeom prst="rect">
            <a:avLst/>
          </a:prstGeom>
        </p:spPr>
      </p:pic>
      <p:pic>
        <p:nvPicPr>
          <p:cNvPr id="8" name="Picture 7" descr="UVA_Primary_white.eps"/>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
        <p:nvSpPr>
          <p:cNvPr id="6"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86" r:id="rId6"/>
    <p:sldLayoutId id="2147483687" r:id="rId7"/>
    <p:sldLayoutId id="2147483688" r:id="rId8"/>
    <p:sldLayoutId id="2147483689" r:id="rId9"/>
    <p:sldLayoutId id="2147483690" r:id="rId10"/>
    <p:sldLayoutId id="2147483691" r:id="rId11"/>
    <p:sldLayoutId id="2147483693" r:id="rId12"/>
    <p:sldLayoutId id="2147483694" r:id="rId13"/>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pic>
        <p:nvPicPr>
          <p:cNvPr id="8" name="Picture 7" descr="brushedge_solid_blu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5" y="5194968"/>
            <a:ext cx="109728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
        <p:nvSpPr>
          <p:cNvPr id="9"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sp>
        <p:nvSpPr>
          <p:cNvPr id="8"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userDrawn="1"/>
        </p:nvSpPr>
        <p:spPr>
          <a:xfrm>
            <a:off x="1" y="3"/>
            <a:ext cx="1097436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7647" y="277922"/>
            <a:ext cx="1690094" cy="347190"/>
          </a:xfrm>
          <a:prstGeom prst="rect">
            <a:avLst/>
          </a:prstGeom>
        </p:spPr>
      </p:pic>
      <p:sp>
        <p:nvSpPr>
          <p:cNvPr id="10"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 id="2147483682" r:id="rId6"/>
    <p:sldLayoutId id="2147483683" r:id="rId7"/>
    <p:sldLayoutId id="2147483684" r:id="rId8"/>
    <p:sldLayoutId id="2147483685" r:id="rId9"/>
    <p:sldLayoutId id="2147483692" r:id="rId10"/>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7653" y="457200"/>
            <a:ext cx="10990453" cy="6974051"/>
          </a:xfrm>
          <a:prstGeom prst="rect">
            <a:avLst/>
          </a:prstGeom>
        </p:spPr>
      </p:pic>
      <p:sp>
        <p:nvSpPr>
          <p:cNvPr id="9"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156" y="3"/>
            <a:ext cx="1097436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9730" y="277922"/>
            <a:ext cx="1690094"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2.png"/><Relationship Id="rId4" Type="http://schemas.microsoft.com/office/2007/relationships/hdphoto" Target="../media/hdphoto7.wdp"/><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0.png"/><Relationship Id="rId1" Type="http://schemas.openxmlformats.org/officeDocument/2006/relationships/slideLayout" Target="../slideLayouts/slideLayout34.xml"/><Relationship Id="rId6" Type="http://schemas.microsoft.com/office/2007/relationships/hdphoto" Target="../media/hdphoto12.wdp"/><Relationship Id="rId5" Type="http://schemas.microsoft.com/office/2007/relationships/hdphoto" Target="../media/hdphoto11.wdp"/><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9.png"/><Relationship Id="rId18" Type="http://schemas.microsoft.com/office/2007/relationships/hdphoto" Target="../media/hdphoto6.wdp"/><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6.png"/><Relationship Id="rId12" Type="http://schemas.microsoft.com/office/2007/relationships/hdphoto" Target="../media/hdphoto3.wdp"/><Relationship Id="rId17" Type="http://schemas.openxmlformats.org/officeDocument/2006/relationships/image" Target="../media/image21.png"/><Relationship Id="rId2" Type="http://schemas.openxmlformats.org/officeDocument/2006/relationships/image" Target="../media/image11.png"/><Relationship Id="rId16" Type="http://schemas.microsoft.com/office/2007/relationships/hdphoto" Target="../media/hdphoto5.wdp"/><Relationship Id="rId20"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5" Type="http://schemas.openxmlformats.org/officeDocument/2006/relationships/image" Target="../media/image20.png"/><Relationship Id="rId10" Type="http://schemas.microsoft.com/office/2007/relationships/hdphoto" Target="../media/hdphoto2.wdp"/><Relationship Id="rId19"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17.png"/><Relationship Id="rId1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22.png"/><Relationship Id="rId4" Type="http://schemas.microsoft.com/office/2007/relationships/hdphoto" Target="../media/hdphoto7.wdp"/><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646A7-F4F3-43B2-8005-E2E312850547}"/>
              </a:ext>
            </a:extLst>
          </p:cNvPr>
          <p:cNvSpPr>
            <a:spLocks noGrp="1"/>
          </p:cNvSpPr>
          <p:nvPr>
            <p:ph type="body" sz="quarter" idx="10"/>
          </p:nvPr>
        </p:nvSpPr>
        <p:spPr>
          <a:xfrm>
            <a:off x="2106" y="1302716"/>
            <a:ext cx="10972800" cy="1517210"/>
          </a:xfrm>
        </p:spPr>
        <p:txBody>
          <a:bodyPr vert="horz" anchor="t"/>
          <a:lstStyle/>
          <a:p>
            <a:pPr>
              <a:spcBef>
                <a:spcPts val="0"/>
              </a:spcBef>
            </a:pPr>
            <a:r>
              <a:rPr lang="en-US" sz="3000">
                <a:solidFill>
                  <a:srgbClr val="FFFFFF"/>
                </a:solidFill>
              </a:rPr>
              <a:t>Measuring</a:t>
            </a:r>
            <a:r>
              <a:rPr lang="en-US" sz="3000"/>
              <a:t> the Federal (Public) Funding of </a:t>
            </a:r>
            <a:endParaRPr lang="en-US"/>
          </a:p>
          <a:p>
            <a:pPr>
              <a:spcBef>
                <a:spcPts val="0"/>
              </a:spcBef>
            </a:pPr>
            <a:r>
              <a:rPr lang="en-US" sz="3000"/>
              <a:t>Research &amp; Development Projects</a:t>
            </a:r>
            <a:br>
              <a:rPr lang="en-US" sz="3000"/>
            </a:br>
            <a:r>
              <a:rPr lang="en-US" sz="3000"/>
              <a:t>Using Administrative Data</a:t>
            </a:r>
          </a:p>
        </p:txBody>
      </p:sp>
      <p:sp>
        <p:nvSpPr>
          <p:cNvPr id="5" name="Text Placeholder 4">
            <a:extLst>
              <a:ext uri="{FF2B5EF4-FFF2-40B4-BE49-F238E27FC236}">
                <a16:creationId xmlns:a16="http://schemas.microsoft.com/office/drawing/2014/main" id="{067A7AB4-A1CE-4401-85FB-245DEEED00A7}"/>
              </a:ext>
            </a:extLst>
          </p:cNvPr>
          <p:cNvSpPr>
            <a:spLocks noGrp="1"/>
          </p:cNvSpPr>
          <p:nvPr>
            <p:ph type="body" sz="quarter" idx="11"/>
          </p:nvPr>
        </p:nvSpPr>
        <p:spPr>
          <a:xfrm>
            <a:off x="-3337" y="3644139"/>
            <a:ext cx="10972800" cy="1097214"/>
          </a:xfrm>
        </p:spPr>
        <p:txBody>
          <a:bodyPr vert="horz" anchor="t"/>
          <a:lstStyle/>
          <a:p>
            <a:r>
              <a:rPr lang="en-US" sz="1800"/>
              <a:t>SDAD DSPG Team: Alyssa </a:t>
            </a:r>
            <a:r>
              <a:rPr lang="en-US" sz="1800" err="1"/>
              <a:t>Fowers</a:t>
            </a:r>
            <a:r>
              <a:rPr lang="en-US" sz="1800"/>
              <a:t>, Sean Pietrowicz, Joel Thurston, Stephanie Shipp</a:t>
            </a:r>
          </a:p>
          <a:p>
            <a:r>
              <a:rPr lang="en-US" sz="1800"/>
              <a:t>Sponsor: John Jankowski. R&amp;D Statistics Program, </a:t>
            </a:r>
            <a:br>
              <a:rPr lang="en-US" sz="1800"/>
            </a:br>
            <a:r>
              <a:rPr lang="en-US" sz="1800"/>
              <a:t>National Center for Science &amp; Engineering Statistics. National Science Foundation</a:t>
            </a:r>
          </a:p>
          <a:p>
            <a:endParaRPr lang="en-US" sz="1800"/>
          </a:p>
          <a:p>
            <a:endParaRPr lang="en-US" sz="1600"/>
          </a:p>
          <a:p>
            <a:endParaRPr lang="en-US" sz="1600"/>
          </a:p>
        </p:txBody>
      </p:sp>
      <p:sp>
        <p:nvSpPr>
          <p:cNvPr id="6" name="Text Placeholder 5">
            <a:extLst>
              <a:ext uri="{FF2B5EF4-FFF2-40B4-BE49-F238E27FC236}">
                <a16:creationId xmlns:a16="http://schemas.microsoft.com/office/drawing/2014/main" id="{2D7DDD14-38AF-455C-B5FC-A9563F604A66}"/>
              </a:ext>
            </a:extLst>
          </p:cNvPr>
          <p:cNvSpPr>
            <a:spLocks noGrp="1"/>
          </p:cNvSpPr>
          <p:nvPr>
            <p:ph type="body" sz="quarter" idx="12"/>
          </p:nvPr>
        </p:nvSpPr>
        <p:spPr>
          <a:xfrm>
            <a:off x="-43629" y="4618989"/>
            <a:ext cx="10972800" cy="419581"/>
          </a:xfrm>
        </p:spPr>
        <p:txBody>
          <a:bodyPr vert="horz" anchor="t"/>
          <a:lstStyle/>
          <a:p>
            <a:r>
              <a:rPr lang="en-US" sz="2000" dirty="0"/>
              <a:t>July 9, 2019</a:t>
            </a:r>
          </a:p>
        </p:txBody>
      </p:sp>
      <p:sp>
        <p:nvSpPr>
          <p:cNvPr id="4" name="Slide Number Placeholder 3">
            <a:extLst>
              <a:ext uri="{FF2B5EF4-FFF2-40B4-BE49-F238E27FC236}">
                <a16:creationId xmlns:a16="http://schemas.microsoft.com/office/drawing/2014/main" id="{88087D2C-4CF7-4AF9-A027-160D6220332F}"/>
              </a:ext>
            </a:extLst>
          </p:cNvPr>
          <p:cNvSpPr>
            <a:spLocks noGrp="1"/>
          </p:cNvSpPr>
          <p:nvPr>
            <p:ph type="sldNum" sz="quarter" idx="4294967295"/>
          </p:nvPr>
        </p:nvSpPr>
        <p:spPr>
          <a:xfrm>
            <a:off x="0" y="6459538"/>
            <a:ext cx="2133600" cy="365125"/>
          </a:xfrm>
          <a:prstGeom prst="rect">
            <a:avLst/>
          </a:prstGeom>
        </p:spPr>
        <p:txBody>
          <a:bodyPr/>
          <a:lstStyle/>
          <a:p>
            <a:fld id="{0F418C06-167A-E646-9EF6-18275B625F6B}" type="slidenum">
              <a:rPr lang="en-US" smtClean="0"/>
              <a:pPr/>
              <a:t>1</a:t>
            </a:fld>
            <a:endParaRPr lang="en-US"/>
          </a:p>
        </p:txBody>
      </p:sp>
    </p:spTree>
    <p:extLst>
      <p:ext uri="{BB962C8B-B14F-4D97-AF65-F5344CB8AC3E}">
        <p14:creationId xmlns:p14="http://schemas.microsoft.com/office/powerpoint/2010/main" val="1366052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F27AE12C-F28E-7348-ACCD-B3E311D79261}"/>
              </a:ext>
            </a:extLst>
          </p:cNvPr>
          <p:cNvSpPr txBox="1">
            <a:spLocks/>
          </p:cNvSpPr>
          <p:nvPr/>
        </p:nvSpPr>
        <p:spPr>
          <a:xfrm>
            <a:off x="1543050" y="131773"/>
            <a:ext cx="7886700" cy="625475"/>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accent6">
                    <a:lumMod val="75000"/>
                  </a:schemeClr>
                </a:solidFill>
              </a:rPr>
              <a:t>Data Discovery: Coverage</a:t>
            </a:r>
            <a:endParaRPr lang="en-US" sz="3600" b="1">
              <a:solidFill>
                <a:schemeClr val="accent6">
                  <a:lumMod val="75000"/>
                </a:schemeClr>
              </a:solidFill>
              <a:cs typeface="Calibri"/>
            </a:endParaRPr>
          </a:p>
        </p:txBody>
      </p:sp>
      <p:sp>
        <p:nvSpPr>
          <p:cNvPr id="38" name="Content Placeholder 19">
            <a:extLst>
              <a:ext uri="{FF2B5EF4-FFF2-40B4-BE49-F238E27FC236}">
                <a16:creationId xmlns:a16="http://schemas.microsoft.com/office/drawing/2014/main" id="{3CA835AD-57C5-D64A-AF59-55FF67FAA8C5}"/>
              </a:ext>
            </a:extLst>
          </p:cNvPr>
          <p:cNvSpPr txBox="1">
            <a:spLocks/>
          </p:cNvSpPr>
          <p:nvPr/>
        </p:nvSpPr>
        <p:spPr>
          <a:xfrm>
            <a:off x="1400378" y="760560"/>
            <a:ext cx="7886700" cy="1140694"/>
          </a:xfrm>
          <a:prstGeom prst="rect">
            <a:avLst/>
          </a:prstGeom>
        </p:spPr>
        <p:txBody>
          <a:bodyPr vert="horz" anchor="t"/>
          <a:lstStyle>
            <a:lvl1pPr marL="0" indent="0" algn="l" defTabSz="457200" rtl="0" eaLnBrk="1" latinLnBrk="0" hangingPunct="1">
              <a:spcBef>
                <a:spcPct val="20000"/>
              </a:spcBef>
              <a:buFontTx/>
              <a:buNone/>
              <a:defRPr sz="20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Each agency has some amount of coverage in our data sources, but we are still evaluating the completeness of that coverage.</a:t>
            </a:r>
          </a:p>
        </p:txBody>
      </p:sp>
      <p:graphicFrame>
        <p:nvGraphicFramePr>
          <p:cNvPr id="2" name="Table 1">
            <a:extLst>
              <a:ext uri="{FF2B5EF4-FFF2-40B4-BE49-F238E27FC236}">
                <a16:creationId xmlns:a16="http://schemas.microsoft.com/office/drawing/2014/main" id="{1F75E7D4-E8CD-F741-86E0-D1AC647F643E}"/>
              </a:ext>
            </a:extLst>
          </p:cNvPr>
          <p:cNvGraphicFramePr>
            <a:graphicFrameLocks noGrp="1"/>
          </p:cNvGraphicFramePr>
          <p:nvPr>
            <p:extLst>
              <p:ext uri="{D42A27DB-BD31-4B8C-83A1-F6EECF244321}">
                <p14:modId xmlns:p14="http://schemas.microsoft.com/office/powerpoint/2010/main" val="9375868"/>
              </p:ext>
            </p:extLst>
          </p:nvPr>
        </p:nvGraphicFramePr>
        <p:xfrm>
          <a:off x="917017" y="2003390"/>
          <a:ext cx="8781691" cy="4435139"/>
        </p:xfrm>
        <a:graphic>
          <a:graphicData uri="http://schemas.openxmlformats.org/drawingml/2006/table">
            <a:tbl>
              <a:tblPr/>
              <a:tblGrid>
                <a:gridCol w="3205351">
                  <a:extLst>
                    <a:ext uri="{9D8B030D-6E8A-4147-A177-3AD203B41FA5}">
                      <a16:colId xmlns:a16="http://schemas.microsoft.com/office/drawing/2014/main" val="1916775575"/>
                    </a:ext>
                  </a:extLst>
                </a:gridCol>
                <a:gridCol w="929390">
                  <a:extLst>
                    <a:ext uri="{9D8B030D-6E8A-4147-A177-3AD203B41FA5}">
                      <a16:colId xmlns:a16="http://schemas.microsoft.com/office/drawing/2014/main" val="519557605"/>
                    </a:ext>
                  </a:extLst>
                </a:gridCol>
                <a:gridCol w="929390">
                  <a:extLst>
                    <a:ext uri="{9D8B030D-6E8A-4147-A177-3AD203B41FA5}">
                      <a16:colId xmlns:a16="http://schemas.microsoft.com/office/drawing/2014/main" val="3841483568"/>
                    </a:ext>
                  </a:extLst>
                </a:gridCol>
                <a:gridCol w="929390">
                  <a:extLst>
                    <a:ext uri="{9D8B030D-6E8A-4147-A177-3AD203B41FA5}">
                      <a16:colId xmlns:a16="http://schemas.microsoft.com/office/drawing/2014/main" val="2107277331"/>
                    </a:ext>
                  </a:extLst>
                </a:gridCol>
                <a:gridCol w="929390">
                  <a:extLst>
                    <a:ext uri="{9D8B030D-6E8A-4147-A177-3AD203B41FA5}">
                      <a16:colId xmlns:a16="http://schemas.microsoft.com/office/drawing/2014/main" val="842879743"/>
                    </a:ext>
                  </a:extLst>
                </a:gridCol>
                <a:gridCol w="929390">
                  <a:extLst>
                    <a:ext uri="{9D8B030D-6E8A-4147-A177-3AD203B41FA5}">
                      <a16:colId xmlns:a16="http://schemas.microsoft.com/office/drawing/2014/main" val="288039586"/>
                    </a:ext>
                  </a:extLst>
                </a:gridCol>
                <a:gridCol w="929390">
                  <a:extLst>
                    <a:ext uri="{9D8B030D-6E8A-4147-A177-3AD203B41FA5}">
                      <a16:colId xmlns:a16="http://schemas.microsoft.com/office/drawing/2014/main" val="17106324"/>
                    </a:ext>
                  </a:extLst>
                </a:gridCol>
              </a:tblGrid>
              <a:tr h="241162">
                <a:tc>
                  <a:txBody>
                    <a:bodyPr/>
                    <a:lstStyle/>
                    <a:p>
                      <a:r>
                        <a:rPr lang="en-US" sz="1600" b="1" dirty="0"/>
                        <a:t>Source</a:t>
                      </a:r>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dirty="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dirty="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dirty="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dirty="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dirty="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dirty="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3170218"/>
                  </a:ext>
                </a:extLst>
              </a:tr>
              <a:tr h="279368">
                <a:tc>
                  <a:txBody>
                    <a:bodyPr/>
                    <a:lstStyle/>
                    <a:p>
                      <a:r>
                        <a:rPr lang="en-US" sz="1600" dirty="0"/>
                        <a:t>Fed </a:t>
                      </a:r>
                      <a:r>
                        <a:rPr lang="en-US" sz="1600" dirty="0" err="1"/>
                        <a:t>RePORTER</a:t>
                      </a:r>
                      <a:endParaRPr lang="en-US" sz="1600" dirty="0"/>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65967288"/>
                  </a:ext>
                </a:extLst>
              </a:tr>
              <a:tr h="279368">
                <a:tc>
                  <a:txBody>
                    <a:bodyPr/>
                    <a:lstStyle/>
                    <a:p>
                      <a:r>
                        <a:rPr lang="en-US" sz="1600" dirty="0"/>
                        <a:t>USA Spending</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84515817"/>
                  </a:ext>
                </a:extLst>
              </a:tr>
              <a:tr h="447854">
                <a:tc>
                  <a:txBody>
                    <a:bodyPr/>
                    <a:lstStyle/>
                    <a:p>
                      <a:r>
                        <a:rPr lang="en-US" sz="1600" dirty="0"/>
                        <a:t>Current Research Information System</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42487462"/>
                  </a:ext>
                </a:extLst>
              </a:tr>
              <a:tr h="447854">
                <a:tc>
                  <a:txBody>
                    <a:bodyPr/>
                    <a:lstStyle/>
                    <a:p>
                      <a:r>
                        <a:rPr lang="en-US" sz="1600" dirty="0"/>
                        <a:t>Conservation Innovation Grants project list</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747124111"/>
                  </a:ext>
                </a:extLst>
              </a:tr>
              <a:tr h="279368">
                <a:tc>
                  <a:txBody>
                    <a:bodyPr/>
                    <a:lstStyle/>
                    <a:p>
                      <a:r>
                        <a:rPr lang="en-US" sz="1600" dirty="0"/>
                        <a:t>NIH Project Exporter</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67376397"/>
                  </a:ext>
                </a:extLst>
              </a:tr>
              <a:tr h="447854">
                <a:tc>
                  <a:txBody>
                    <a:bodyPr/>
                    <a:lstStyle/>
                    <a:p>
                      <a:r>
                        <a:rPr lang="en-US" sz="1600" dirty="0"/>
                        <a:t>Conservation Innovation Grants All Project List</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41238980"/>
                  </a:ext>
                </a:extLst>
              </a:tr>
              <a:tr h="279368">
                <a:tc>
                  <a:txBody>
                    <a:bodyPr/>
                    <a:lstStyle/>
                    <a:p>
                      <a:r>
                        <a:rPr lang="en-US" sz="1600" dirty="0"/>
                        <a:t>NSF Award Search</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809626"/>
                  </a:ext>
                </a:extLst>
              </a:tr>
              <a:tr h="279368">
                <a:tc>
                  <a:txBody>
                    <a:bodyPr/>
                    <a:lstStyle/>
                    <a:p>
                      <a:r>
                        <a:rPr lang="en-US" sz="1600" dirty="0"/>
                        <a:t>Office of Science Awards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59598890"/>
                  </a:ext>
                </a:extLst>
              </a:tr>
              <a:tr h="654545">
                <a:tc>
                  <a:txBody>
                    <a:bodyPr/>
                    <a:lstStyle/>
                    <a:p>
                      <a:r>
                        <a:rPr lang="en-US" sz="1600" dirty="0"/>
                        <a:t>DOE Public Access Gateway for Energy &amp; Science (PAGES)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90320106"/>
                  </a:ext>
                </a:extLst>
              </a:tr>
              <a:tr h="279368">
                <a:tc>
                  <a:txBody>
                    <a:bodyPr/>
                    <a:lstStyle/>
                    <a:p>
                      <a:r>
                        <a:rPr lang="en-US" sz="1600" dirty="0"/>
                        <a:t>ARPA-E Projects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dirty="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29319117"/>
                  </a:ext>
                </a:extLst>
              </a:tr>
              <a:tr h="279368">
                <a:tc>
                  <a:txBody>
                    <a:bodyPr/>
                    <a:lstStyle/>
                    <a:p>
                      <a:r>
                        <a:rPr lang="en-US" sz="1600" dirty="0"/>
                        <a:t>Total Potential Data Sources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dirty="0"/>
                        <a:t>4</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noFill/>
                  </a:tcPr>
                </a:tc>
                <a:tc>
                  <a:txBody>
                    <a:bodyPr/>
                    <a:lstStyle/>
                    <a:p>
                      <a:pPr algn="ctr"/>
                      <a:r>
                        <a:rPr lang="en-US" sz="1600" dirty="0"/>
                        <a:t>2</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dirty="0"/>
                        <a:t>2</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dirty="0"/>
                        <a:t>3</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dirty="0"/>
                        <a:t>3</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dirty="0"/>
                        <a:t>5</a:t>
                      </a:r>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a:noFill/>
                    </a:lnB>
                  </a:tcPr>
                </a:tc>
                <a:extLst>
                  <a:ext uri="{0D108BD9-81ED-4DB2-BD59-A6C34878D82A}">
                    <a16:rowId xmlns:a16="http://schemas.microsoft.com/office/drawing/2014/main" val="3498565347"/>
                  </a:ext>
                </a:extLst>
              </a:tr>
            </a:tbl>
          </a:graphicData>
        </a:graphic>
      </p:graphicFrame>
      <p:pic>
        <p:nvPicPr>
          <p:cNvPr id="30" name="Picture 3" descr="A close up of a logo&#10;&#10;Description generated with very high confidence">
            <a:extLst>
              <a:ext uri="{FF2B5EF4-FFF2-40B4-BE49-F238E27FC236}">
                <a16:creationId xmlns:a16="http://schemas.microsoft.com/office/drawing/2014/main" id="{04DA3068-6965-034E-8531-9ACD1EA452CD}"/>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39000"/>
                    </a14:imgEffect>
                  </a14:imgLayer>
                </a14:imgProps>
              </a:ext>
            </a:extLst>
          </a:blip>
          <a:stretch>
            <a:fillRect/>
          </a:stretch>
        </p:blipFill>
        <p:spPr>
          <a:xfrm>
            <a:off x="4531795" y="1531928"/>
            <a:ext cx="472281" cy="487443"/>
          </a:xfrm>
          <a:prstGeom prst="rect">
            <a:avLst/>
          </a:prstGeom>
        </p:spPr>
      </p:pic>
      <p:pic>
        <p:nvPicPr>
          <p:cNvPr id="32" name="Picture 5" descr="A picture containing transport, wheel&#10;&#10;Description generated with very high confidence">
            <a:extLst>
              <a:ext uri="{FF2B5EF4-FFF2-40B4-BE49-F238E27FC236}">
                <a16:creationId xmlns:a16="http://schemas.microsoft.com/office/drawing/2014/main" id="{D33569D3-FE8A-B143-B005-3906B9149316}"/>
              </a:ext>
            </a:extLst>
          </p:cNvPr>
          <p:cNvPicPr>
            <a:picLocks noChangeAspect="1"/>
          </p:cNvPicPr>
          <p:nvPr/>
        </p:nvPicPr>
        <p:blipFill>
          <a:blip r:embed="rId5"/>
          <a:stretch>
            <a:fillRect/>
          </a:stretch>
        </p:blipFill>
        <p:spPr>
          <a:xfrm>
            <a:off x="8075471" y="1531928"/>
            <a:ext cx="610412" cy="622938"/>
          </a:xfrm>
          <a:prstGeom prst="rect">
            <a:avLst/>
          </a:prstGeom>
        </p:spPr>
      </p:pic>
      <p:pic>
        <p:nvPicPr>
          <p:cNvPr id="33" name="Picture 8">
            <a:extLst>
              <a:ext uri="{FF2B5EF4-FFF2-40B4-BE49-F238E27FC236}">
                <a16:creationId xmlns:a16="http://schemas.microsoft.com/office/drawing/2014/main" id="{0DE583DA-8737-CC41-8F32-760A0BCB291C}"/>
              </a:ext>
            </a:extLst>
          </p:cNvPr>
          <p:cNvPicPr>
            <a:picLocks noChangeAspect="1"/>
          </p:cNvPicPr>
          <p:nvPr/>
        </p:nvPicPr>
        <p:blipFill>
          <a:blip r:embed="rId6"/>
          <a:stretch>
            <a:fillRect/>
          </a:stretch>
        </p:blipFill>
        <p:spPr>
          <a:xfrm>
            <a:off x="6287795" y="1601081"/>
            <a:ext cx="580229" cy="484632"/>
          </a:xfrm>
          <a:prstGeom prst="rect">
            <a:avLst/>
          </a:prstGeom>
        </p:spPr>
      </p:pic>
      <p:pic>
        <p:nvPicPr>
          <p:cNvPr id="39" name="Picture 12">
            <a:extLst>
              <a:ext uri="{FF2B5EF4-FFF2-40B4-BE49-F238E27FC236}">
                <a16:creationId xmlns:a16="http://schemas.microsoft.com/office/drawing/2014/main" id="{D91BFD66-D181-3B44-A7C9-093986F7E72A}"/>
              </a:ext>
            </a:extLst>
          </p:cNvPr>
          <p:cNvPicPr>
            <a:picLocks noChangeAspect="1"/>
          </p:cNvPicPr>
          <p:nvPr/>
        </p:nvPicPr>
        <p:blipFill>
          <a:blip r:embed="rId7">
            <a:alphaModFix amt="35000"/>
            <a:extLst>
              <a:ext uri="{BEBA8EAE-BF5A-486C-A8C5-ECC9F3942E4B}">
                <a14:imgProps xmlns:a14="http://schemas.microsoft.com/office/drawing/2010/main">
                  <a14:imgLayer r:embed="rId8">
                    <a14:imgEffect>
                      <a14:saturation sat="39000"/>
                    </a14:imgEffect>
                  </a14:imgLayer>
                </a14:imgProps>
              </a:ext>
            </a:extLst>
          </a:blip>
          <a:stretch>
            <a:fillRect/>
          </a:stretch>
        </p:blipFill>
        <p:spPr>
          <a:xfrm>
            <a:off x="5409064" y="1524473"/>
            <a:ext cx="490913" cy="484632"/>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ABDA5B34-100E-8046-82EA-6E21DB751851}"/>
              </a:ext>
            </a:extLst>
          </p:cNvPr>
          <p:cNvPicPr>
            <a:picLocks noChangeAspect="1"/>
          </p:cNvPicPr>
          <p:nvPr/>
        </p:nvPicPr>
        <p:blipFill>
          <a:blip r:embed="rId9"/>
          <a:stretch>
            <a:fillRect/>
          </a:stretch>
        </p:blipFill>
        <p:spPr>
          <a:xfrm>
            <a:off x="9044762" y="1680184"/>
            <a:ext cx="484632" cy="326426"/>
          </a:xfrm>
          <a:prstGeom prst="rect">
            <a:avLst/>
          </a:prstGeom>
        </p:spPr>
      </p:pic>
      <p:pic>
        <p:nvPicPr>
          <p:cNvPr id="41" name="Picture 5" descr="A picture containing object, clock&#10;&#10;Description generated with high confidence">
            <a:extLst>
              <a:ext uri="{FF2B5EF4-FFF2-40B4-BE49-F238E27FC236}">
                <a16:creationId xmlns:a16="http://schemas.microsoft.com/office/drawing/2014/main" id="{34D199DC-A16D-2444-B98A-1597A35353B0}"/>
              </a:ext>
            </a:extLst>
          </p:cNvPr>
          <p:cNvPicPr>
            <a:picLocks noChangeAspect="1"/>
          </p:cNvPicPr>
          <p:nvPr/>
        </p:nvPicPr>
        <p:blipFill rotWithShape="1">
          <a:blip r:embed="rId10"/>
          <a:srcRect b="26325"/>
          <a:stretch/>
        </p:blipFill>
        <p:spPr>
          <a:xfrm>
            <a:off x="7205938" y="1654801"/>
            <a:ext cx="580229" cy="377192"/>
          </a:xfrm>
          <a:prstGeom prst="rect">
            <a:avLst/>
          </a:prstGeom>
        </p:spPr>
      </p:pic>
      <p:sp>
        <p:nvSpPr>
          <p:cNvPr id="5" name="Rectangle 4">
            <a:extLst>
              <a:ext uri="{FF2B5EF4-FFF2-40B4-BE49-F238E27FC236}">
                <a16:creationId xmlns:a16="http://schemas.microsoft.com/office/drawing/2014/main" id="{4C879800-B550-E047-A37D-F3ECC1B7C27C}"/>
              </a:ext>
            </a:extLst>
          </p:cNvPr>
          <p:cNvSpPr/>
          <p:nvPr/>
        </p:nvSpPr>
        <p:spPr>
          <a:xfrm>
            <a:off x="5295023" y="1609967"/>
            <a:ext cx="778098" cy="307777"/>
          </a:xfrm>
          <a:prstGeom prst="rect">
            <a:avLst/>
          </a:prstGeom>
        </p:spPr>
        <p:txBody>
          <a:bodyPr wrap="none">
            <a:spAutoFit/>
          </a:bodyPr>
          <a:lstStyle/>
          <a:p>
            <a:r>
              <a:rPr lang="en-US" sz="1400" dirty="0"/>
              <a:t>Defense</a:t>
            </a:r>
          </a:p>
        </p:txBody>
      </p:sp>
      <p:sp>
        <p:nvSpPr>
          <p:cNvPr id="42" name="Rectangle 41">
            <a:extLst>
              <a:ext uri="{FF2B5EF4-FFF2-40B4-BE49-F238E27FC236}">
                <a16:creationId xmlns:a16="http://schemas.microsoft.com/office/drawing/2014/main" id="{85182D6D-823F-4C44-BEB3-22BCD6646A72}"/>
              </a:ext>
            </a:extLst>
          </p:cNvPr>
          <p:cNvSpPr/>
          <p:nvPr/>
        </p:nvSpPr>
        <p:spPr>
          <a:xfrm>
            <a:off x="4445947" y="1621760"/>
            <a:ext cx="683970" cy="307777"/>
          </a:xfrm>
          <a:prstGeom prst="rect">
            <a:avLst/>
          </a:prstGeom>
        </p:spPr>
        <p:txBody>
          <a:bodyPr wrap="none">
            <a:spAutoFit/>
          </a:bodyPr>
          <a:lstStyle/>
          <a:p>
            <a:r>
              <a:rPr lang="en-US" sz="1400" dirty="0"/>
              <a:t>Energy</a:t>
            </a:r>
          </a:p>
        </p:txBody>
      </p:sp>
    </p:spTree>
    <p:extLst>
      <p:ext uri="{BB962C8B-B14F-4D97-AF65-F5344CB8AC3E}">
        <p14:creationId xmlns:p14="http://schemas.microsoft.com/office/powerpoint/2010/main" val="2040746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5E6-8F1E-403A-BF8C-EAA0B8F41E5D}"/>
              </a:ext>
            </a:extLst>
          </p:cNvPr>
          <p:cNvSpPr>
            <a:spLocks noGrp="1"/>
          </p:cNvSpPr>
          <p:nvPr>
            <p:ph type="title"/>
          </p:nvPr>
        </p:nvSpPr>
        <p:spPr/>
        <p:txBody>
          <a:bodyPr anchor="t"/>
          <a:lstStyle/>
          <a:p>
            <a:r>
              <a:rPr lang="en-US" sz="3600" b="1" dirty="0">
                <a:latin typeface="Calibri"/>
                <a:cs typeface="Calibri"/>
              </a:rPr>
              <a:t>Data Profiling</a:t>
            </a:r>
          </a:p>
        </p:txBody>
      </p:sp>
      <p:sp>
        <p:nvSpPr>
          <p:cNvPr id="3" name="Slide Number Placeholder 2">
            <a:extLst>
              <a:ext uri="{FF2B5EF4-FFF2-40B4-BE49-F238E27FC236}">
                <a16:creationId xmlns:a16="http://schemas.microsoft.com/office/drawing/2014/main" id="{5A439C8D-BFA7-4A84-8CB3-F32D6DAE16E6}"/>
              </a:ext>
            </a:extLst>
          </p:cNvPr>
          <p:cNvSpPr>
            <a:spLocks noGrp="1"/>
          </p:cNvSpPr>
          <p:nvPr>
            <p:ph type="sldNum" sz="quarter" idx="10"/>
          </p:nvPr>
        </p:nvSpPr>
        <p:spPr/>
        <p:txBody>
          <a:bodyPr/>
          <a:lstStyle/>
          <a:p>
            <a:fld id="{0F418C06-167A-E646-9EF6-18275B625F6B}" type="slidenum">
              <a:rPr lang="en-US" smtClean="0"/>
              <a:pPr/>
              <a:t>11</a:t>
            </a:fld>
            <a:endParaRPr lang="en-US"/>
          </a:p>
        </p:txBody>
      </p:sp>
      <p:sp>
        <p:nvSpPr>
          <p:cNvPr id="4" name="Content Placeholder 3">
            <a:extLst>
              <a:ext uri="{FF2B5EF4-FFF2-40B4-BE49-F238E27FC236}">
                <a16:creationId xmlns:a16="http://schemas.microsoft.com/office/drawing/2014/main" id="{EAE31C04-3B2E-4C7B-83A4-E172888BE541}"/>
              </a:ext>
            </a:extLst>
          </p:cNvPr>
          <p:cNvSpPr>
            <a:spLocks noGrp="1"/>
          </p:cNvSpPr>
          <p:nvPr>
            <p:ph sz="quarter" idx="11"/>
          </p:nvPr>
        </p:nvSpPr>
        <p:spPr/>
        <p:txBody>
          <a:bodyPr anchor="t"/>
          <a:lstStyle/>
          <a:p>
            <a:pPr marL="342900" indent="-342900">
              <a:spcBef>
                <a:spcPct val="0"/>
              </a:spcBef>
            </a:pPr>
            <a:r>
              <a:rPr lang="en-US" sz="2800">
                <a:solidFill>
                  <a:schemeClr val="accent6">
                    <a:lumMod val="75000"/>
                  </a:schemeClr>
                </a:solidFill>
                <a:latin typeface="Calibri"/>
                <a:ea typeface="+mn-lt"/>
                <a:cs typeface="+mn-lt"/>
              </a:rPr>
              <a:t>Assessing data quality:</a:t>
            </a:r>
          </a:p>
          <a:p>
            <a:pPr marL="742950" lvl="1" indent="-285750"/>
            <a:r>
              <a:rPr lang="en-US" sz="2800">
                <a:ea typeface="+mn-lt"/>
                <a:cs typeface="+mn-lt"/>
              </a:rPr>
              <a:t>Completeness: % of values that are not blank or NA</a:t>
            </a:r>
            <a:endParaRPr lang="en-US" sz="2800">
              <a:cs typeface="Calibri"/>
            </a:endParaRPr>
          </a:p>
          <a:p>
            <a:pPr marL="742950" lvl="1" indent="-285750"/>
            <a:r>
              <a:rPr lang="en-US" sz="2800">
                <a:ea typeface="+mn-lt"/>
                <a:cs typeface="+mn-lt"/>
              </a:rPr>
              <a:t>Value validity: % of values in the right format for information (e.g. dates in a date field, only actual state names in state fields, etc.)</a:t>
            </a:r>
            <a:endParaRPr lang="en-US" sz="2800">
              <a:cs typeface="Calibri"/>
            </a:endParaRPr>
          </a:p>
          <a:p>
            <a:pPr marL="457200" lvl="1" indent="0">
              <a:buNone/>
            </a:pPr>
            <a:endParaRPr lang="en-US" sz="2800">
              <a:solidFill>
                <a:srgbClr val="000000"/>
              </a:solidFill>
              <a:latin typeface="Calibri"/>
              <a:ea typeface="+mj-ea"/>
              <a:cs typeface="Calibri"/>
            </a:endParaRPr>
          </a:p>
          <a:p>
            <a:pPr marL="342900" indent="-342900">
              <a:spcBef>
                <a:spcPct val="0"/>
              </a:spcBef>
            </a:pPr>
            <a:r>
              <a:rPr lang="en-US" sz="2800">
                <a:solidFill>
                  <a:schemeClr val="accent6">
                    <a:lumMod val="75000"/>
                  </a:schemeClr>
                </a:solidFill>
                <a:latin typeface="Calibri"/>
                <a:ea typeface="+mj-ea"/>
                <a:cs typeface="Calibri"/>
              </a:rPr>
              <a:t>What percentage of projects and funding is accounted for?</a:t>
            </a:r>
          </a:p>
          <a:p>
            <a:pPr marL="742950" lvl="1" indent="-285750"/>
            <a:r>
              <a:rPr lang="en-US" sz="2800">
                <a:ea typeface="+mn-lt"/>
                <a:cs typeface="+mn-lt"/>
              </a:rPr>
              <a:t>%, count, and total dollar amount of grants in each department, sub-agency and office - compare against the NSF Survey of Federal Science … Support (FSS)</a:t>
            </a:r>
            <a:endParaRPr lang="en-US" sz="2800">
              <a:cs typeface="Calibri"/>
            </a:endParaRPr>
          </a:p>
        </p:txBody>
      </p:sp>
    </p:spTree>
    <p:extLst>
      <p:ext uri="{BB962C8B-B14F-4D97-AF65-F5344CB8AC3E}">
        <p14:creationId xmlns:p14="http://schemas.microsoft.com/office/powerpoint/2010/main" val="89902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5E6-8F1E-403A-BF8C-EAA0B8F41E5D}"/>
              </a:ext>
            </a:extLst>
          </p:cNvPr>
          <p:cNvSpPr>
            <a:spLocks noGrp="1"/>
          </p:cNvSpPr>
          <p:nvPr>
            <p:ph type="title"/>
          </p:nvPr>
        </p:nvSpPr>
        <p:spPr/>
        <p:txBody>
          <a:bodyPr anchor="t"/>
          <a:lstStyle/>
          <a:p>
            <a:r>
              <a:rPr lang="en-US" sz="3600" b="1" dirty="0">
                <a:latin typeface="Calibri"/>
                <a:cs typeface="Calibri"/>
              </a:rPr>
              <a:t>Completeness</a:t>
            </a:r>
          </a:p>
        </p:txBody>
      </p:sp>
      <p:sp>
        <p:nvSpPr>
          <p:cNvPr id="3" name="Slide Number Placeholder 2">
            <a:extLst>
              <a:ext uri="{FF2B5EF4-FFF2-40B4-BE49-F238E27FC236}">
                <a16:creationId xmlns:a16="http://schemas.microsoft.com/office/drawing/2014/main" id="{5A439C8D-BFA7-4A84-8CB3-F32D6DAE16E6}"/>
              </a:ext>
            </a:extLst>
          </p:cNvPr>
          <p:cNvSpPr>
            <a:spLocks noGrp="1"/>
          </p:cNvSpPr>
          <p:nvPr>
            <p:ph type="sldNum" sz="quarter" idx="10"/>
          </p:nvPr>
        </p:nvSpPr>
        <p:spPr/>
        <p:txBody>
          <a:bodyPr/>
          <a:lstStyle/>
          <a:p>
            <a:fld id="{0F418C06-167A-E646-9EF6-18275B625F6B}" type="slidenum">
              <a:rPr lang="en-US" smtClean="0"/>
              <a:pPr/>
              <a:t>12</a:t>
            </a:fld>
            <a:endParaRPr lang="en-US"/>
          </a:p>
        </p:txBody>
      </p:sp>
      <p:sp>
        <p:nvSpPr>
          <p:cNvPr id="4" name="Content Placeholder 3">
            <a:extLst>
              <a:ext uri="{FF2B5EF4-FFF2-40B4-BE49-F238E27FC236}">
                <a16:creationId xmlns:a16="http://schemas.microsoft.com/office/drawing/2014/main" id="{EAE31C04-3B2E-4C7B-83A4-E172888BE541}"/>
              </a:ext>
            </a:extLst>
          </p:cNvPr>
          <p:cNvSpPr>
            <a:spLocks noGrp="1"/>
          </p:cNvSpPr>
          <p:nvPr>
            <p:ph sz="quarter" idx="11"/>
          </p:nvPr>
        </p:nvSpPr>
        <p:spPr>
          <a:xfrm>
            <a:off x="505433" y="1224229"/>
            <a:ext cx="5187809" cy="4636596"/>
          </a:xfrm>
        </p:spPr>
        <p:txBody>
          <a:bodyPr anchor="t"/>
          <a:lstStyle/>
          <a:p>
            <a:pPr marL="0" indent="0">
              <a:spcBef>
                <a:spcPct val="0"/>
              </a:spcBef>
              <a:buNone/>
            </a:pPr>
            <a:r>
              <a:rPr lang="en-US" sz="2800" b="1" dirty="0">
                <a:solidFill>
                  <a:schemeClr val="accent6">
                    <a:lumMod val="75000"/>
                  </a:schemeClr>
                </a:solidFill>
                <a:latin typeface="Calibri"/>
                <a:ea typeface="+mn-lt"/>
                <a:cs typeface="+mn-lt"/>
              </a:rPr>
              <a:t>How much data are missing?</a:t>
            </a:r>
            <a:endParaRPr lang="en-US" sz="2800" b="1" dirty="0">
              <a:solidFill>
                <a:schemeClr val="accent6">
                  <a:lumMod val="75000"/>
                </a:schemeClr>
              </a:solidFill>
              <a:latin typeface="Calibri"/>
              <a:cs typeface="Calibri"/>
            </a:endParaRPr>
          </a:p>
          <a:p>
            <a:pPr marL="342900" indent="-342900"/>
            <a:r>
              <a:rPr lang="en-US" sz="2800" dirty="0">
                <a:solidFill>
                  <a:srgbClr val="000000"/>
                </a:solidFill>
                <a:latin typeface="Calibri"/>
                <a:ea typeface="+mj-ea"/>
                <a:cs typeface="Calibri"/>
              </a:rPr>
              <a:t>Created an automated process that returns percentages of complete (not N/A or blank) values for each field in the dataset</a:t>
            </a:r>
            <a:endParaRPr lang="en-US" sz="2800" dirty="0">
              <a:ea typeface="+mj-ea"/>
              <a:cs typeface="Calibri"/>
            </a:endParaRPr>
          </a:p>
          <a:p>
            <a:pPr marL="342900" indent="-342900"/>
            <a:r>
              <a:rPr lang="en-US" sz="2800" dirty="0">
                <a:solidFill>
                  <a:srgbClr val="000000"/>
                </a:solidFill>
                <a:latin typeface="Calibri"/>
                <a:ea typeface="+mj-ea"/>
                <a:cs typeface="Calibri"/>
              </a:rPr>
              <a:t>Especially relevant for tracking funding amounts and organization name</a:t>
            </a:r>
          </a:p>
          <a:p>
            <a:pPr marL="342900" indent="-342900"/>
            <a:endParaRPr lang="en-US" sz="2000">
              <a:cs typeface="Calibri"/>
            </a:endParaRPr>
          </a:p>
          <a:p>
            <a:pPr marL="457200" lvl="1" indent="0">
              <a:buNone/>
            </a:pPr>
            <a:endParaRPr lang="en-US" sz="2000">
              <a:cs typeface="Calibri"/>
            </a:endParaRPr>
          </a:p>
        </p:txBody>
      </p:sp>
      <p:graphicFrame>
        <p:nvGraphicFramePr>
          <p:cNvPr id="6" name="Table 5">
            <a:extLst>
              <a:ext uri="{FF2B5EF4-FFF2-40B4-BE49-F238E27FC236}">
                <a16:creationId xmlns:a16="http://schemas.microsoft.com/office/drawing/2014/main" id="{13B8A232-EAB4-456B-BDD5-E88090DD4B9A}"/>
              </a:ext>
            </a:extLst>
          </p:cNvPr>
          <p:cNvGraphicFramePr>
            <a:graphicFrameLocks noGrp="1"/>
          </p:cNvGraphicFramePr>
          <p:nvPr/>
        </p:nvGraphicFramePr>
        <p:xfrm>
          <a:off x="5839648" y="1681359"/>
          <a:ext cx="3889018" cy="3017520"/>
        </p:xfrm>
        <a:graphic>
          <a:graphicData uri="http://schemas.openxmlformats.org/drawingml/2006/table">
            <a:tbl>
              <a:tblPr firstRow="1" firstCol="1" bandRow="1">
                <a:tableStyleId>{5940675A-B579-460E-94D1-54222C63F5DA}</a:tableStyleId>
              </a:tblPr>
              <a:tblGrid>
                <a:gridCol w="2958650">
                  <a:extLst>
                    <a:ext uri="{9D8B030D-6E8A-4147-A177-3AD203B41FA5}">
                      <a16:colId xmlns:a16="http://schemas.microsoft.com/office/drawing/2014/main" val="1726199658"/>
                    </a:ext>
                  </a:extLst>
                </a:gridCol>
                <a:gridCol w="930368">
                  <a:extLst>
                    <a:ext uri="{9D8B030D-6E8A-4147-A177-3AD203B41FA5}">
                      <a16:colId xmlns:a16="http://schemas.microsoft.com/office/drawing/2014/main" val="3348054447"/>
                    </a:ext>
                  </a:extLst>
                </a:gridCol>
              </a:tblGrid>
              <a:tr h="0">
                <a:tc>
                  <a:txBody>
                    <a:bodyPr/>
                    <a:lstStyle/>
                    <a:p>
                      <a:r>
                        <a:rPr lang="en-US">
                          <a:effectLst/>
                        </a:rPr>
                        <a:t>CONGRESSIONAL_DISTRICT</a:t>
                      </a:r>
                    </a:p>
                  </a:txBody>
                  <a:tcPr marL="68580" marR="68580" marT="0" marB="0">
                    <a:solidFill>
                      <a:schemeClr val="bg1"/>
                    </a:solidFill>
                  </a:tcPr>
                </a:tc>
                <a:tc>
                  <a:txBody>
                    <a:bodyPr/>
                    <a:lstStyle/>
                    <a:p>
                      <a:r>
                        <a:rPr lang="en-US" err="1">
                          <a:effectLst/>
                        </a:rPr>
                        <a:t>freq</a:t>
                      </a:r>
                    </a:p>
                  </a:txBody>
                  <a:tcPr marL="68580" marR="68580" marT="0" marB="0">
                    <a:solidFill>
                      <a:schemeClr val="bg1"/>
                    </a:solidFill>
                  </a:tcPr>
                </a:tc>
                <a:extLst>
                  <a:ext uri="{0D108BD9-81ED-4DB2-BD59-A6C34878D82A}">
                    <a16:rowId xmlns:a16="http://schemas.microsoft.com/office/drawing/2014/main" val="2683125121"/>
                  </a:ext>
                </a:extLst>
              </a:tr>
              <a:tr h="0">
                <a:tc>
                  <a:txBody>
                    <a:bodyPr/>
                    <a:lstStyle/>
                    <a:p>
                      <a:r>
                        <a:rPr lang="en-US">
                          <a:effectLst/>
                        </a:rPr>
                        <a:t>07</a:t>
                      </a:r>
                    </a:p>
                  </a:txBody>
                  <a:tcPr marL="68580" marR="68580" marT="0" marB="0">
                    <a:solidFill>
                      <a:schemeClr val="bg1"/>
                    </a:solidFill>
                  </a:tcPr>
                </a:tc>
                <a:tc>
                  <a:txBody>
                    <a:bodyPr/>
                    <a:lstStyle/>
                    <a:p>
                      <a:r>
                        <a:rPr lang="en-US">
                          <a:effectLst/>
                        </a:rPr>
                        <a:t>12010</a:t>
                      </a:r>
                    </a:p>
                  </a:txBody>
                  <a:tcPr marL="68580" marR="68580" marT="0" marB="0">
                    <a:solidFill>
                      <a:schemeClr val="bg1"/>
                    </a:solidFill>
                  </a:tcPr>
                </a:tc>
                <a:extLst>
                  <a:ext uri="{0D108BD9-81ED-4DB2-BD59-A6C34878D82A}">
                    <a16:rowId xmlns:a16="http://schemas.microsoft.com/office/drawing/2014/main" val="2547992474"/>
                  </a:ext>
                </a:extLst>
              </a:tr>
              <a:tr h="0">
                <a:tc>
                  <a:txBody>
                    <a:bodyPr/>
                    <a:lstStyle/>
                    <a:p>
                      <a:r>
                        <a:rPr lang="en-US">
                          <a:effectLst/>
                        </a:rPr>
                        <a:t>02</a:t>
                      </a:r>
                    </a:p>
                  </a:txBody>
                  <a:tcPr marL="68580" marR="68580" marT="0" marB="0">
                    <a:solidFill>
                      <a:schemeClr val="bg1"/>
                    </a:solidFill>
                  </a:tcPr>
                </a:tc>
                <a:tc>
                  <a:txBody>
                    <a:bodyPr/>
                    <a:lstStyle/>
                    <a:p>
                      <a:r>
                        <a:rPr lang="en-US">
                          <a:effectLst/>
                        </a:rPr>
                        <a:t>8733</a:t>
                      </a:r>
                    </a:p>
                  </a:txBody>
                  <a:tcPr marL="68580" marR="68580" marT="0" marB="0">
                    <a:solidFill>
                      <a:schemeClr val="bg1"/>
                    </a:solidFill>
                  </a:tcPr>
                </a:tc>
                <a:extLst>
                  <a:ext uri="{0D108BD9-81ED-4DB2-BD59-A6C34878D82A}">
                    <a16:rowId xmlns:a16="http://schemas.microsoft.com/office/drawing/2014/main" val="1267216747"/>
                  </a:ext>
                </a:extLst>
              </a:tr>
              <a:tr h="0">
                <a:tc>
                  <a:txBody>
                    <a:bodyPr/>
                    <a:lstStyle/>
                    <a:p>
                      <a:r>
                        <a:rPr lang="en-US">
                          <a:effectLst/>
                        </a:rPr>
                        <a:t>01</a:t>
                      </a:r>
                    </a:p>
                  </a:txBody>
                  <a:tcPr marL="68580" marR="68580" marT="0" marB="0">
                    <a:solidFill>
                      <a:schemeClr val="bg1"/>
                    </a:solidFill>
                  </a:tcPr>
                </a:tc>
                <a:tc>
                  <a:txBody>
                    <a:bodyPr/>
                    <a:lstStyle/>
                    <a:p>
                      <a:r>
                        <a:rPr lang="en-US">
                          <a:effectLst/>
                        </a:rPr>
                        <a:t>7612</a:t>
                      </a:r>
                    </a:p>
                  </a:txBody>
                  <a:tcPr marL="68580" marR="68580" marT="0" marB="0">
                    <a:solidFill>
                      <a:schemeClr val="bg1"/>
                    </a:solidFill>
                  </a:tcPr>
                </a:tc>
                <a:extLst>
                  <a:ext uri="{0D108BD9-81ED-4DB2-BD59-A6C34878D82A}">
                    <a16:rowId xmlns:a16="http://schemas.microsoft.com/office/drawing/2014/main" val="69860215"/>
                  </a:ext>
                </a:extLst>
              </a:tr>
              <a:tr h="0">
                <a:tc>
                  <a:txBody>
                    <a:bodyPr/>
                    <a:lstStyle/>
                    <a:p>
                      <a:r>
                        <a:rPr lang="en-US">
                          <a:effectLst/>
                        </a:rPr>
                        <a:t>05</a:t>
                      </a:r>
                    </a:p>
                  </a:txBody>
                  <a:tcPr marL="68580" marR="68580" marT="0" marB="0">
                    <a:solidFill>
                      <a:schemeClr val="bg1"/>
                    </a:solidFill>
                  </a:tcPr>
                </a:tc>
                <a:tc>
                  <a:txBody>
                    <a:bodyPr/>
                    <a:lstStyle/>
                    <a:p>
                      <a:r>
                        <a:rPr lang="en-US">
                          <a:effectLst/>
                        </a:rPr>
                        <a:t>7228</a:t>
                      </a:r>
                    </a:p>
                  </a:txBody>
                  <a:tcPr marL="68580" marR="68580" marT="0" marB="0">
                    <a:solidFill>
                      <a:schemeClr val="bg1"/>
                    </a:solidFill>
                  </a:tcPr>
                </a:tc>
                <a:extLst>
                  <a:ext uri="{0D108BD9-81ED-4DB2-BD59-A6C34878D82A}">
                    <a16:rowId xmlns:a16="http://schemas.microsoft.com/office/drawing/2014/main" val="3284442811"/>
                  </a:ext>
                </a:extLst>
              </a:tr>
              <a:tr h="0">
                <a:tc>
                  <a:txBody>
                    <a:bodyPr/>
                    <a:lstStyle/>
                    <a:p>
                      <a:r>
                        <a:rPr lang="en-US" b="0" i="0">
                          <a:effectLst/>
                        </a:rPr>
                        <a:t>N/A</a:t>
                      </a:r>
                    </a:p>
                  </a:txBody>
                  <a:tcPr marL="68580" marR="68580" marT="0" marB="0">
                    <a:solidFill>
                      <a:srgbClr val="FFFF00"/>
                    </a:solidFill>
                  </a:tcPr>
                </a:tc>
                <a:tc>
                  <a:txBody>
                    <a:bodyPr/>
                    <a:lstStyle/>
                    <a:p>
                      <a:r>
                        <a:rPr lang="en-US">
                          <a:effectLst/>
                        </a:rPr>
                        <a:t>6560</a:t>
                      </a:r>
                    </a:p>
                  </a:txBody>
                  <a:tcPr marL="68580" marR="68580" marT="0" marB="0">
                    <a:solidFill>
                      <a:srgbClr val="FFFF00"/>
                    </a:solidFill>
                  </a:tcPr>
                </a:tc>
                <a:extLst>
                  <a:ext uri="{0D108BD9-81ED-4DB2-BD59-A6C34878D82A}">
                    <a16:rowId xmlns:a16="http://schemas.microsoft.com/office/drawing/2014/main" val="1417097104"/>
                  </a:ext>
                </a:extLst>
              </a:tr>
              <a:tr h="0">
                <a:tc>
                  <a:txBody>
                    <a:bodyPr/>
                    <a:lstStyle/>
                    <a:p>
                      <a:r>
                        <a:rPr lang="en-US">
                          <a:effectLst/>
                        </a:rPr>
                        <a:t>03</a:t>
                      </a:r>
                    </a:p>
                  </a:txBody>
                  <a:tcPr marL="68580" marR="68580" marT="0" marB="0">
                    <a:solidFill>
                      <a:schemeClr val="bg1"/>
                    </a:solidFill>
                  </a:tcPr>
                </a:tc>
                <a:tc>
                  <a:txBody>
                    <a:bodyPr/>
                    <a:lstStyle/>
                    <a:p>
                      <a:r>
                        <a:rPr lang="en-US">
                          <a:effectLst/>
                        </a:rPr>
                        <a:t>6294</a:t>
                      </a:r>
                    </a:p>
                  </a:txBody>
                  <a:tcPr marL="68580" marR="68580" marT="0" marB="0">
                    <a:solidFill>
                      <a:schemeClr val="bg1"/>
                    </a:solidFill>
                  </a:tcPr>
                </a:tc>
                <a:extLst>
                  <a:ext uri="{0D108BD9-81ED-4DB2-BD59-A6C34878D82A}">
                    <a16:rowId xmlns:a16="http://schemas.microsoft.com/office/drawing/2014/main" val="2096912454"/>
                  </a:ext>
                </a:extLst>
              </a:tr>
              <a:tr h="0">
                <a:tc>
                  <a:txBody>
                    <a:bodyPr/>
                    <a:lstStyle/>
                    <a:p>
                      <a:r>
                        <a:rPr lang="en-US">
                          <a:effectLst/>
                        </a:rPr>
                        <a:t>12</a:t>
                      </a:r>
                    </a:p>
                  </a:txBody>
                  <a:tcPr marL="68580" marR="68580" marT="0" marB="0">
                    <a:solidFill>
                      <a:schemeClr val="bg1"/>
                    </a:solidFill>
                  </a:tcPr>
                </a:tc>
                <a:tc>
                  <a:txBody>
                    <a:bodyPr/>
                    <a:lstStyle/>
                    <a:p>
                      <a:r>
                        <a:rPr lang="en-US">
                          <a:effectLst/>
                        </a:rPr>
                        <a:t>6125</a:t>
                      </a:r>
                    </a:p>
                  </a:txBody>
                  <a:tcPr marL="68580" marR="68580" marT="0" marB="0">
                    <a:solidFill>
                      <a:schemeClr val="bg1"/>
                    </a:solidFill>
                  </a:tcPr>
                </a:tc>
                <a:extLst>
                  <a:ext uri="{0D108BD9-81ED-4DB2-BD59-A6C34878D82A}">
                    <a16:rowId xmlns:a16="http://schemas.microsoft.com/office/drawing/2014/main" val="2266848387"/>
                  </a:ext>
                </a:extLst>
              </a:tr>
              <a:tr h="0">
                <a:tc>
                  <a:txBody>
                    <a:bodyPr/>
                    <a:lstStyle/>
                    <a:p>
                      <a:r>
                        <a:rPr lang="en-US">
                          <a:effectLst/>
                        </a:rPr>
                        <a:t>04</a:t>
                      </a:r>
                    </a:p>
                  </a:txBody>
                  <a:tcPr marL="68580" marR="68580" marT="0" marB="0">
                    <a:solidFill>
                      <a:schemeClr val="bg1"/>
                    </a:solidFill>
                  </a:tcPr>
                </a:tc>
                <a:tc>
                  <a:txBody>
                    <a:bodyPr/>
                    <a:lstStyle/>
                    <a:p>
                      <a:r>
                        <a:rPr lang="en-US">
                          <a:effectLst/>
                        </a:rPr>
                        <a:t>4090</a:t>
                      </a:r>
                    </a:p>
                  </a:txBody>
                  <a:tcPr marL="68580" marR="68580" marT="0" marB="0">
                    <a:solidFill>
                      <a:schemeClr val="bg1"/>
                    </a:solidFill>
                  </a:tcPr>
                </a:tc>
                <a:extLst>
                  <a:ext uri="{0D108BD9-81ED-4DB2-BD59-A6C34878D82A}">
                    <a16:rowId xmlns:a16="http://schemas.microsoft.com/office/drawing/2014/main" val="1062106345"/>
                  </a:ext>
                </a:extLst>
              </a:tr>
              <a:tr h="0">
                <a:tc>
                  <a:txBody>
                    <a:bodyPr/>
                    <a:lstStyle/>
                    <a:p>
                      <a:r>
                        <a:rPr lang="en-US">
                          <a:effectLst/>
                        </a:rPr>
                        <a:t>13</a:t>
                      </a:r>
                    </a:p>
                  </a:txBody>
                  <a:tcPr marL="68580" marR="68580" marT="0" marB="0">
                    <a:solidFill>
                      <a:schemeClr val="bg1"/>
                    </a:solidFill>
                  </a:tcPr>
                </a:tc>
                <a:tc>
                  <a:txBody>
                    <a:bodyPr/>
                    <a:lstStyle/>
                    <a:p>
                      <a:r>
                        <a:rPr lang="en-US">
                          <a:effectLst/>
                        </a:rPr>
                        <a:t>3874</a:t>
                      </a:r>
                    </a:p>
                  </a:txBody>
                  <a:tcPr marL="68580" marR="68580" marT="0" marB="0">
                    <a:solidFill>
                      <a:schemeClr val="bg1"/>
                    </a:solidFill>
                  </a:tcPr>
                </a:tc>
                <a:extLst>
                  <a:ext uri="{0D108BD9-81ED-4DB2-BD59-A6C34878D82A}">
                    <a16:rowId xmlns:a16="http://schemas.microsoft.com/office/drawing/2014/main" val="3826582951"/>
                  </a:ext>
                </a:extLst>
              </a:tr>
              <a:tr h="0">
                <a:tc>
                  <a:txBody>
                    <a:bodyPr/>
                    <a:lstStyle/>
                    <a:p>
                      <a:r>
                        <a:rPr lang="en-US">
                          <a:effectLst/>
                        </a:rPr>
                        <a:t>09</a:t>
                      </a:r>
                    </a:p>
                  </a:txBody>
                  <a:tcPr marL="68580" marR="68580" marT="0" marB="0">
                    <a:solidFill>
                      <a:schemeClr val="bg1"/>
                    </a:solidFill>
                  </a:tcPr>
                </a:tc>
                <a:tc>
                  <a:txBody>
                    <a:bodyPr/>
                    <a:lstStyle/>
                    <a:p>
                      <a:r>
                        <a:rPr lang="en-US">
                          <a:effectLst/>
                        </a:rPr>
                        <a:t>3019</a:t>
                      </a:r>
                    </a:p>
                  </a:txBody>
                  <a:tcPr marL="68580" marR="68580" marT="0" marB="0">
                    <a:solidFill>
                      <a:schemeClr val="bg1"/>
                    </a:solidFill>
                  </a:tcPr>
                </a:tc>
                <a:extLst>
                  <a:ext uri="{0D108BD9-81ED-4DB2-BD59-A6C34878D82A}">
                    <a16:rowId xmlns:a16="http://schemas.microsoft.com/office/drawing/2014/main" val="447043662"/>
                  </a:ext>
                </a:extLst>
              </a:tr>
            </a:tbl>
          </a:graphicData>
        </a:graphic>
      </p:graphicFrame>
      <p:sp>
        <p:nvSpPr>
          <p:cNvPr id="8" name="TextBox 7">
            <a:extLst>
              <a:ext uri="{FF2B5EF4-FFF2-40B4-BE49-F238E27FC236}">
                <a16:creationId xmlns:a16="http://schemas.microsoft.com/office/drawing/2014/main" id="{BAF82DDC-EA71-416C-AEC6-8FA948C645A1}"/>
              </a:ext>
            </a:extLst>
          </p:cNvPr>
          <p:cNvSpPr txBox="1"/>
          <p:nvPr/>
        </p:nvSpPr>
        <p:spPr>
          <a:xfrm>
            <a:off x="5611724" y="1227710"/>
            <a:ext cx="425172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i="1"/>
              <a:t>Frequency of Congressional District Entries</a:t>
            </a:r>
            <a:endParaRPr lang="en-US" sz="1800" b="1" i="1">
              <a:cs typeface="Calibri"/>
            </a:endParaRPr>
          </a:p>
        </p:txBody>
      </p:sp>
    </p:spTree>
    <p:extLst>
      <p:ext uri="{BB962C8B-B14F-4D97-AF65-F5344CB8AC3E}">
        <p14:creationId xmlns:p14="http://schemas.microsoft.com/office/powerpoint/2010/main" val="2547382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5E6-8F1E-403A-BF8C-EAA0B8F41E5D}"/>
              </a:ext>
            </a:extLst>
          </p:cNvPr>
          <p:cNvSpPr>
            <a:spLocks noGrp="1"/>
          </p:cNvSpPr>
          <p:nvPr>
            <p:ph type="title"/>
          </p:nvPr>
        </p:nvSpPr>
        <p:spPr/>
        <p:txBody>
          <a:bodyPr anchor="t"/>
          <a:lstStyle/>
          <a:p>
            <a:r>
              <a:rPr lang="en-US" sz="3600" b="1" dirty="0">
                <a:latin typeface="Calibri"/>
                <a:cs typeface="Calibri"/>
              </a:rPr>
              <a:t>Validity</a:t>
            </a:r>
          </a:p>
        </p:txBody>
      </p:sp>
      <p:sp>
        <p:nvSpPr>
          <p:cNvPr id="3" name="Slide Number Placeholder 2">
            <a:extLst>
              <a:ext uri="{FF2B5EF4-FFF2-40B4-BE49-F238E27FC236}">
                <a16:creationId xmlns:a16="http://schemas.microsoft.com/office/drawing/2014/main" id="{5A439C8D-BFA7-4A84-8CB3-F32D6DAE16E6}"/>
              </a:ext>
            </a:extLst>
          </p:cNvPr>
          <p:cNvSpPr>
            <a:spLocks noGrp="1"/>
          </p:cNvSpPr>
          <p:nvPr>
            <p:ph type="sldNum" sz="quarter" idx="10"/>
          </p:nvPr>
        </p:nvSpPr>
        <p:spPr/>
        <p:txBody>
          <a:bodyPr/>
          <a:lstStyle/>
          <a:p>
            <a:fld id="{0F418C06-167A-E646-9EF6-18275B625F6B}" type="slidenum">
              <a:rPr lang="en-US" smtClean="0"/>
              <a:pPr/>
              <a:t>13</a:t>
            </a:fld>
            <a:endParaRPr lang="en-US"/>
          </a:p>
        </p:txBody>
      </p:sp>
      <p:sp>
        <p:nvSpPr>
          <p:cNvPr id="4" name="Content Placeholder 3">
            <a:extLst>
              <a:ext uri="{FF2B5EF4-FFF2-40B4-BE49-F238E27FC236}">
                <a16:creationId xmlns:a16="http://schemas.microsoft.com/office/drawing/2014/main" id="{EAE31C04-3B2E-4C7B-83A4-E172888BE541}"/>
              </a:ext>
            </a:extLst>
          </p:cNvPr>
          <p:cNvSpPr>
            <a:spLocks noGrp="1"/>
          </p:cNvSpPr>
          <p:nvPr>
            <p:ph sz="quarter" idx="11"/>
          </p:nvPr>
        </p:nvSpPr>
        <p:spPr>
          <a:xfrm>
            <a:off x="754380" y="1143000"/>
            <a:ext cx="9464040" cy="5101942"/>
          </a:xfrm>
        </p:spPr>
        <p:txBody>
          <a:bodyPr anchor="t"/>
          <a:lstStyle/>
          <a:p>
            <a:pPr marL="0" indent="0">
              <a:spcBef>
                <a:spcPct val="0"/>
              </a:spcBef>
              <a:buNone/>
            </a:pPr>
            <a:r>
              <a:rPr lang="en-US" sz="2400" dirty="0">
                <a:solidFill>
                  <a:schemeClr val="accent6">
                    <a:lumMod val="75000"/>
                  </a:schemeClr>
                </a:solidFill>
                <a:latin typeface="Calibri"/>
                <a:ea typeface="+mn-lt"/>
                <a:cs typeface="+mn-lt"/>
              </a:rPr>
              <a:t>How much data are relevant and correctly formatted?</a:t>
            </a:r>
            <a:endParaRPr lang="en-US" sz="2400" dirty="0">
              <a:solidFill>
                <a:schemeClr val="accent6">
                  <a:lumMod val="75000"/>
                </a:schemeClr>
              </a:solidFill>
              <a:latin typeface="Calibri"/>
              <a:cs typeface="Calibri"/>
            </a:endParaRPr>
          </a:p>
          <a:p>
            <a:pPr marL="342900" indent="-342900"/>
            <a:r>
              <a:rPr lang="en-US" sz="2000" dirty="0">
                <a:ea typeface="+mn-lt"/>
                <a:cs typeface="+mn-lt"/>
              </a:rPr>
              <a:t>Specialized process for each field that tracks amount of incorrectly formatted and misplaced data.</a:t>
            </a:r>
            <a:r>
              <a:rPr lang="en-US" sz="2000" dirty="0">
                <a:solidFill>
                  <a:srgbClr val="000000"/>
                </a:solidFill>
                <a:ea typeface="+mn-lt"/>
                <a:cs typeface="+mn-lt"/>
              </a:rPr>
              <a:t> </a:t>
            </a:r>
          </a:p>
          <a:p>
            <a:pPr marL="342900" indent="-342900"/>
            <a:r>
              <a:rPr lang="en-US" sz="2000" dirty="0">
                <a:ea typeface="+mn-lt"/>
                <a:cs typeface="+mn-lt"/>
              </a:rPr>
              <a:t>Process returns the percentage of projects and funding inputted correctly</a:t>
            </a:r>
            <a:endParaRPr lang="en-US" sz="2000" dirty="0">
              <a:cs typeface="Calibri"/>
            </a:endParaRPr>
          </a:p>
          <a:p>
            <a:pPr marL="0" indent="0">
              <a:buNone/>
            </a:pPr>
            <a:r>
              <a:rPr lang="en-US" sz="2400" dirty="0">
                <a:solidFill>
                  <a:schemeClr val="accent6">
                    <a:lumMod val="75000"/>
                  </a:schemeClr>
                </a:solidFill>
                <a:latin typeface="Calibri"/>
                <a:ea typeface="+mj-ea"/>
                <a:cs typeface="Calibri"/>
              </a:rPr>
              <a:t>Prepared</a:t>
            </a:r>
            <a:r>
              <a:rPr lang="en-US" sz="2400" dirty="0">
                <a:solidFill>
                  <a:schemeClr val="accent6">
                    <a:lumMod val="75000"/>
                  </a:schemeClr>
                </a:solidFill>
                <a:ea typeface="+mn-lt"/>
                <a:cs typeface="+mn-lt"/>
              </a:rPr>
              <a:t> R scripts to:</a:t>
            </a:r>
            <a:endParaRPr lang="en-US" sz="2400" dirty="0">
              <a:solidFill>
                <a:schemeClr val="accent6">
                  <a:lumMod val="75000"/>
                </a:schemeClr>
              </a:solidFill>
              <a:cs typeface="Calibri"/>
            </a:endParaRPr>
          </a:p>
          <a:p>
            <a:pPr marL="342900" indent="-342900"/>
            <a:r>
              <a:rPr lang="en-US" sz="2000" dirty="0">
                <a:ea typeface="+mn-lt"/>
                <a:cs typeface="+mn-lt"/>
              </a:rPr>
              <a:t>Ensure </a:t>
            </a:r>
            <a:r>
              <a:rPr lang="en-US" sz="2000" dirty="0">
                <a:solidFill>
                  <a:schemeClr val="accent6">
                    <a:lumMod val="75000"/>
                  </a:schemeClr>
                </a:solidFill>
                <a:ea typeface="+mn-lt"/>
                <a:cs typeface="+mn-lt"/>
              </a:rPr>
              <a:t>proper formatting </a:t>
            </a:r>
            <a:r>
              <a:rPr lang="en-US" sz="2000" dirty="0">
                <a:solidFill>
                  <a:srgbClr val="000000"/>
                </a:solidFill>
                <a:ea typeface="+mn-lt"/>
                <a:cs typeface="+mn-lt"/>
              </a:rPr>
              <a:t>for</a:t>
            </a:r>
            <a:endParaRPr lang="en-US" sz="2000" dirty="0">
              <a:ea typeface="+mn-lt"/>
              <a:cs typeface="+mn-lt"/>
            </a:endParaRPr>
          </a:p>
          <a:p>
            <a:pPr marL="742950" lvl="1" indent="-285750"/>
            <a:r>
              <a:rPr lang="en-US" sz="2000" dirty="0">
                <a:ea typeface="+mn-lt"/>
                <a:cs typeface="+mn-lt"/>
              </a:rPr>
              <a:t>state abbreviations, zip codes and city names</a:t>
            </a:r>
          </a:p>
          <a:p>
            <a:pPr marL="742950" lvl="1" indent="-285750"/>
            <a:r>
              <a:rPr lang="en-US" sz="2000" dirty="0">
                <a:ea typeface="+mn-lt"/>
                <a:cs typeface="+mn-lt"/>
              </a:rPr>
              <a:t>DUNS numbers, CFDA codes and project IDs</a:t>
            </a:r>
          </a:p>
          <a:p>
            <a:pPr marL="742950" lvl="1" indent="-285750"/>
            <a:r>
              <a:rPr lang="en-US" sz="2000" dirty="0">
                <a:ea typeface="+mn-lt"/>
                <a:cs typeface="+mn-lt"/>
              </a:rPr>
              <a:t>author names, dates and funding totals</a:t>
            </a:r>
          </a:p>
          <a:p>
            <a:pPr marL="342900" indent="-342900"/>
            <a:r>
              <a:rPr lang="en-US" sz="2000" dirty="0">
                <a:ea typeface="+mn-lt"/>
                <a:cs typeface="+mn-lt"/>
              </a:rPr>
              <a:t>Examine each department, agency, state and country name to </a:t>
            </a:r>
            <a:r>
              <a:rPr lang="en-US" sz="2000" dirty="0">
                <a:solidFill>
                  <a:schemeClr val="accent6">
                    <a:lumMod val="75000"/>
                  </a:schemeClr>
                </a:solidFill>
                <a:ea typeface="+mn-lt"/>
                <a:cs typeface="+mn-lt"/>
              </a:rPr>
              <a:t>check valid classifications</a:t>
            </a:r>
            <a:endParaRPr lang="en-US" sz="2000" dirty="0">
              <a:solidFill>
                <a:schemeClr val="accent6">
                  <a:lumMod val="75000"/>
                </a:schemeClr>
              </a:solidFill>
              <a:ea typeface="+mj-ea"/>
              <a:cs typeface="Calibri"/>
            </a:endParaRPr>
          </a:p>
        </p:txBody>
      </p:sp>
    </p:spTree>
    <p:extLst>
      <p:ext uri="{BB962C8B-B14F-4D97-AF65-F5344CB8AC3E}">
        <p14:creationId xmlns:p14="http://schemas.microsoft.com/office/powerpoint/2010/main" val="225076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0304C9-0FED-436D-9CAD-C6DBD82B6C0A}"/>
              </a:ext>
            </a:extLst>
          </p:cNvPr>
          <p:cNvSpPr>
            <a:spLocks noGrp="1"/>
          </p:cNvSpPr>
          <p:nvPr>
            <p:ph type="sldNum" sz="quarter" idx="10"/>
          </p:nvPr>
        </p:nvSpPr>
        <p:spPr/>
        <p:txBody>
          <a:bodyPr/>
          <a:lstStyle/>
          <a:p>
            <a:fld id="{0F418C06-167A-E646-9EF6-18275B625F6B}" type="slidenum">
              <a:rPr lang="en-US" smtClean="0"/>
              <a:pPr/>
              <a:t>14</a:t>
            </a:fld>
            <a:endParaRPr lang="en-US"/>
          </a:p>
        </p:txBody>
      </p:sp>
      <p:graphicFrame>
        <p:nvGraphicFramePr>
          <p:cNvPr id="4" name="Table 3">
            <a:extLst>
              <a:ext uri="{FF2B5EF4-FFF2-40B4-BE49-F238E27FC236}">
                <a16:creationId xmlns:a16="http://schemas.microsoft.com/office/drawing/2014/main" id="{85FA93D9-3E5C-4936-84AE-B1C81567B156}"/>
              </a:ext>
            </a:extLst>
          </p:cNvPr>
          <p:cNvGraphicFramePr>
            <a:graphicFrameLocks noGrp="1"/>
          </p:cNvGraphicFramePr>
          <p:nvPr/>
        </p:nvGraphicFramePr>
        <p:xfrm>
          <a:off x="1227709" y="2692143"/>
          <a:ext cx="8558764" cy="2993845"/>
        </p:xfrm>
        <a:graphic>
          <a:graphicData uri="http://schemas.openxmlformats.org/drawingml/2006/table">
            <a:tbl>
              <a:tblPr firstRow="1" firstCol="1" bandRow="1">
                <a:tableStyleId>{5940675A-B579-460E-94D1-54222C63F5DA}</a:tableStyleId>
              </a:tblPr>
              <a:tblGrid>
                <a:gridCol w="292326">
                  <a:extLst>
                    <a:ext uri="{9D8B030D-6E8A-4147-A177-3AD203B41FA5}">
                      <a16:colId xmlns:a16="http://schemas.microsoft.com/office/drawing/2014/main" val="3719932165"/>
                    </a:ext>
                  </a:extLst>
                </a:gridCol>
                <a:gridCol w="8266438">
                  <a:extLst>
                    <a:ext uri="{9D8B030D-6E8A-4147-A177-3AD203B41FA5}">
                      <a16:colId xmlns:a16="http://schemas.microsoft.com/office/drawing/2014/main" val="2427713456"/>
                    </a:ext>
                  </a:extLst>
                </a:gridCol>
              </a:tblGrid>
              <a:tr h="187115">
                <a:tc>
                  <a:txBody>
                    <a:bodyPr/>
                    <a:lstStyle/>
                    <a:p>
                      <a:pPr algn="l"/>
                      <a:endParaRPr lang="en-US" sz="1200" b="1">
                        <a:effectLst/>
                      </a:endParaRPr>
                    </a:p>
                  </a:txBody>
                  <a:tcPr marL="68580" marR="68580" marT="0" marB="0">
                    <a:solidFill>
                      <a:schemeClr val="bg1"/>
                    </a:solidFill>
                  </a:tcPr>
                </a:tc>
                <a:tc>
                  <a:txBody>
                    <a:bodyPr/>
                    <a:lstStyle/>
                    <a:p>
                      <a:pPr algn="l"/>
                      <a:r>
                        <a:rPr lang="en-US" sz="1200" b="1">
                          <a:effectLst/>
                        </a:rPr>
                        <a:t>PROJECT_TITLE</a:t>
                      </a:r>
                    </a:p>
                  </a:txBody>
                  <a:tcPr marL="68580" marR="68580" marT="0" marB="0">
                    <a:solidFill>
                      <a:schemeClr val="bg1"/>
                    </a:solidFill>
                  </a:tcPr>
                </a:tc>
                <a:extLst>
                  <a:ext uri="{0D108BD9-81ED-4DB2-BD59-A6C34878D82A}">
                    <a16:rowId xmlns:a16="http://schemas.microsoft.com/office/drawing/2014/main" val="1121704277"/>
                  </a:ext>
                </a:extLst>
              </a:tr>
              <a:tr h="561346">
                <a:tc>
                  <a:txBody>
                    <a:bodyPr/>
                    <a:lstStyle/>
                    <a:p>
                      <a:pPr algn="l"/>
                      <a:r>
                        <a:rPr lang="en-US" sz="1200" b="1">
                          <a:effectLst/>
                        </a:rPr>
                        <a:t>1</a:t>
                      </a:r>
                    </a:p>
                  </a:txBody>
                  <a:tcPr marL="68580" marR="68580" marT="0" marB="0">
                    <a:solidFill>
                      <a:schemeClr val="bg1"/>
                    </a:solidFill>
                  </a:tcPr>
                </a:tc>
                <a:tc>
                  <a:txBody>
                    <a:bodyPr/>
                    <a:lstStyle/>
                    <a:p>
                      <a:pPr algn="l"/>
                      <a:r>
                        <a:rPr lang="en-US" sz="1200" b="1">
                          <a:effectLst/>
                        </a:rPr>
                        <a:t>THE PROPOSED WORK CONTRIBUTES IN A SIGNIFICANT WAY BY CREATING A FORMAL LINK BETWEEN WEDC AND THE ELMIRA CITY SCHOOL DISTRICT THROUGH A NASA STEM EXHIBIT AND ASSOCIATED STEM CURRICULA. THE TARGETED AUDIENCE OF THE PROPOSED WORK IS GRADES K THROUGH 12 LOW</a:t>
                      </a:r>
                    </a:p>
                  </a:txBody>
                  <a:tcPr marL="68580" marR="68580" marT="0" marB="0">
                    <a:solidFill>
                      <a:schemeClr val="bg1"/>
                    </a:solidFill>
                  </a:tcPr>
                </a:tc>
                <a:extLst>
                  <a:ext uri="{0D108BD9-81ED-4DB2-BD59-A6C34878D82A}">
                    <a16:rowId xmlns:a16="http://schemas.microsoft.com/office/drawing/2014/main" val="1802007996"/>
                  </a:ext>
                </a:extLst>
              </a:tr>
              <a:tr h="561346">
                <a:tc>
                  <a:txBody>
                    <a:bodyPr/>
                    <a:lstStyle/>
                    <a:p>
                      <a:pPr algn="l"/>
                      <a:r>
                        <a:rPr lang="en-US" sz="1200" b="1">
                          <a:effectLst/>
                        </a:rPr>
                        <a:t>2</a:t>
                      </a:r>
                    </a:p>
                  </a:txBody>
                  <a:tcPr marL="68580" marR="68580" marT="0" marB="0">
                    <a:solidFill>
                      <a:schemeClr val="bg1"/>
                    </a:solidFill>
                  </a:tcPr>
                </a:tc>
                <a:tc>
                  <a:txBody>
                    <a:bodyPr/>
                    <a:lstStyle/>
                    <a:p>
                      <a:pPr algn="l"/>
                      <a:r>
                        <a:rPr lang="en-US" sz="1200" b="1">
                          <a:effectLst/>
                        </a:rPr>
                        <a:t>PARTICULATE ORGANIC MATTER POM IN THE UPPER OCEAN IS SUBJECT TO ADVECTION BY NEAR SURFACE VELOCITIES RELATED TO THE DYNAMICS OF EDDIES, FRONTS AND MIXED LAYER INSTABILITIES. THIS ADVECTION INFLUENCES BOTH THE HORIZONTAL AND VERTICAL DISTRIBUTIONS OF POM.</a:t>
                      </a:r>
                    </a:p>
                  </a:txBody>
                  <a:tcPr marL="68580" marR="68580" marT="0" marB="0">
                    <a:solidFill>
                      <a:schemeClr val="bg1"/>
                    </a:solidFill>
                  </a:tcPr>
                </a:tc>
                <a:extLst>
                  <a:ext uri="{0D108BD9-81ED-4DB2-BD59-A6C34878D82A}">
                    <a16:rowId xmlns:a16="http://schemas.microsoft.com/office/drawing/2014/main" val="868624530"/>
                  </a:ext>
                </a:extLst>
              </a:tr>
              <a:tr h="561346">
                <a:tc>
                  <a:txBody>
                    <a:bodyPr/>
                    <a:lstStyle/>
                    <a:p>
                      <a:pPr algn="l"/>
                      <a:r>
                        <a:rPr lang="en-US" sz="1200" b="1">
                          <a:effectLst/>
                        </a:rPr>
                        <a:t>3</a:t>
                      </a:r>
                    </a:p>
                  </a:txBody>
                  <a:tcPr marL="68580" marR="68580" marT="0" marB="0">
                    <a:solidFill>
                      <a:schemeClr val="bg1"/>
                    </a:solidFill>
                  </a:tcPr>
                </a:tc>
                <a:tc>
                  <a:txBody>
                    <a:bodyPr/>
                    <a:lstStyle/>
                    <a:p>
                      <a:pPr algn="l"/>
                      <a:r>
                        <a:rPr lang="en-US" sz="1200" b="1">
                          <a:effectLst/>
                        </a:rPr>
                        <a:t>SCANNING TRANSMISSION ELECTRON MICROSCOPY OF LABORATORY SPACE WEATHERED PARTICLES THE GOAL OF THIS PROPOSAL IS TO CHARACTERIZE SPACE-WEATHERING EFFECTS AS A FUNCTION OF REGOLITH TEMPERATURE, ENERGY SOURCE AND VOLATILE CONTENT BY SCANNING TRANSMISSION ELE</a:t>
                      </a:r>
                    </a:p>
                  </a:txBody>
                  <a:tcPr marL="68580" marR="68580" marT="0" marB="0">
                    <a:solidFill>
                      <a:schemeClr val="bg1"/>
                    </a:solidFill>
                  </a:tcPr>
                </a:tc>
                <a:extLst>
                  <a:ext uri="{0D108BD9-81ED-4DB2-BD59-A6C34878D82A}">
                    <a16:rowId xmlns:a16="http://schemas.microsoft.com/office/drawing/2014/main" val="4175502973"/>
                  </a:ext>
                </a:extLst>
              </a:tr>
              <a:tr h="561346">
                <a:tc>
                  <a:txBody>
                    <a:bodyPr/>
                    <a:lstStyle/>
                    <a:p>
                      <a:pPr algn="l"/>
                      <a:r>
                        <a:rPr lang="en-US" sz="1200" b="1">
                          <a:effectLst/>
                        </a:rPr>
                        <a:t>4</a:t>
                      </a:r>
                    </a:p>
                  </a:txBody>
                  <a:tcPr marL="68580" marR="68580" marT="0" marB="0">
                    <a:solidFill>
                      <a:schemeClr val="bg1"/>
                    </a:solidFill>
                  </a:tcPr>
                </a:tc>
                <a:tc>
                  <a:txBody>
                    <a:bodyPr/>
                    <a:lstStyle/>
                    <a:p>
                      <a:pPr algn="l"/>
                      <a:r>
                        <a:rPr lang="en-US" sz="1200" b="1">
                          <a:effectLst/>
                        </a:rPr>
                        <a:t>SCIENCE GOALS AND OBJECTIVES: THE SCIENTIFIC OBJECTIVE OF THIS EFFORT IS TO DEVELOP A BETTER UNDERSTANDING OF ELECTROMAGNETIC SCATTERING FROM PLANETARY SURFACES USING THEORY AND COMPUTER SIMULATIONS. ONE GOAL IS TO UNDERSTAND HOW THE AMPLITUDE AND POLARI</a:t>
                      </a:r>
                    </a:p>
                  </a:txBody>
                  <a:tcPr marL="68580" marR="68580" marT="0" marB="0">
                    <a:solidFill>
                      <a:schemeClr val="bg1"/>
                    </a:solidFill>
                  </a:tcPr>
                </a:tc>
                <a:extLst>
                  <a:ext uri="{0D108BD9-81ED-4DB2-BD59-A6C34878D82A}">
                    <a16:rowId xmlns:a16="http://schemas.microsoft.com/office/drawing/2014/main" val="3561315713"/>
                  </a:ext>
                </a:extLst>
              </a:tr>
              <a:tr h="561346">
                <a:tc>
                  <a:txBody>
                    <a:bodyPr/>
                    <a:lstStyle/>
                    <a:p>
                      <a:pPr algn="l"/>
                      <a:r>
                        <a:rPr lang="en-US" sz="1200" b="1">
                          <a:effectLst/>
                        </a:rPr>
                        <a:t>5</a:t>
                      </a:r>
                    </a:p>
                  </a:txBody>
                  <a:tcPr marL="68580" marR="68580" marT="0" marB="0">
                    <a:solidFill>
                      <a:schemeClr val="bg1"/>
                    </a:solidFill>
                  </a:tcPr>
                </a:tc>
                <a:tc>
                  <a:txBody>
                    <a:bodyPr/>
                    <a:lstStyle/>
                    <a:p>
                      <a:pPr algn="l"/>
                      <a:r>
                        <a:rPr lang="en-US" sz="1200" b="1">
                          <a:effectLst/>
                        </a:rPr>
                        <a:t>UNDERSTANDING AND FORECASTING CHANGES IN HIGH MOUNTAIN ASIA SNOW HYDROLOGY VIA A NOVEL BAYESIAN REANALYSIS AND MODELINGAPPROACH SEASONAL SNOW OVER HIGH MOUNTAIN ASIA (HMA) CONSTITUTES ONE OF THE MOST IMPORTANT COMPONENTS OF THE REGIONAL HYDROLOGIC CYCLE,</a:t>
                      </a:r>
                    </a:p>
                  </a:txBody>
                  <a:tcPr marL="68580" marR="68580" marT="0" marB="0">
                    <a:solidFill>
                      <a:schemeClr val="bg1"/>
                    </a:solidFill>
                  </a:tcPr>
                </a:tc>
                <a:extLst>
                  <a:ext uri="{0D108BD9-81ED-4DB2-BD59-A6C34878D82A}">
                    <a16:rowId xmlns:a16="http://schemas.microsoft.com/office/drawing/2014/main" val="3954140514"/>
                  </a:ext>
                </a:extLst>
              </a:tr>
            </a:tbl>
          </a:graphicData>
        </a:graphic>
      </p:graphicFrame>
      <p:sp>
        <p:nvSpPr>
          <p:cNvPr id="5" name="TextBox 4">
            <a:extLst>
              <a:ext uri="{FF2B5EF4-FFF2-40B4-BE49-F238E27FC236}">
                <a16:creationId xmlns:a16="http://schemas.microsoft.com/office/drawing/2014/main" id="{2C6C609D-997F-4B18-A1CA-2A86B823FEC3}"/>
              </a:ext>
            </a:extLst>
          </p:cNvPr>
          <p:cNvSpPr txBox="1"/>
          <p:nvPr/>
        </p:nvSpPr>
        <p:spPr>
          <a:xfrm>
            <a:off x="808302" y="1119427"/>
            <a:ext cx="8857881" cy="138499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a:latin typeface="Calibri"/>
                <a:cs typeface="Calibri"/>
              </a:rPr>
              <a:t>Evaluated </a:t>
            </a:r>
            <a:r>
              <a:rPr lang="en-US" sz="2800">
                <a:solidFill>
                  <a:schemeClr val="accent6">
                    <a:lumMod val="75000"/>
                  </a:schemeClr>
                </a:solidFill>
                <a:latin typeface="Calibri"/>
                <a:cs typeface="Calibri"/>
              </a:rPr>
              <a:t>character lengths of project titles </a:t>
            </a:r>
            <a:r>
              <a:rPr lang="en-US" sz="2800">
                <a:latin typeface="Calibri"/>
                <a:cs typeface="Calibri"/>
              </a:rPr>
              <a:t>and noticed several entries that were much longer than expected</a:t>
            </a:r>
          </a:p>
          <a:p>
            <a:pPr marL="342900" indent="-342900">
              <a:buFont typeface="Arial"/>
              <a:buChar char="•"/>
            </a:pPr>
            <a:r>
              <a:rPr lang="en-US" sz="2800">
                <a:solidFill>
                  <a:schemeClr val="accent6">
                    <a:lumMod val="75000"/>
                  </a:schemeClr>
                </a:solidFill>
                <a:latin typeface="Calibri"/>
                <a:cs typeface="Calibri"/>
              </a:rPr>
              <a:t>Revealed to contain project abstracts, not titles!</a:t>
            </a:r>
          </a:p>
        </p:txBody>
      </p:sp>
      <p:sp>
        <p:nvSpPr>
          <p:cNvPr id="10" name="Title 1">
            <a:extLst>
              <a:ext uri="{FF2B5EF4-FFF2-40B4-BE49-F238E27FC236}">
                <a16:creationId xmlns:a16="http://schemas.microsoft.com/office/drawing/2014/main" id="{8601E265-9F5B-46B0-8964-86872A4E944C}"/>
              </a:ext>
            </a:extLst>
          </p:cNvPr>
          <p:cNvSpPr txBox="1">
            <a:spLocks/>
          </p:cNvSpPr>
          <p:nvPr/>
        </p:nvSpPr>
        <p:spPr>
          <a:xfrm>
            <a:off x="1543050" y="365126"/>
            <a:ext cx="7886700" cy="625475"/>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accent6">
                    <a:lumMod val="75000"/>
                  </a:schemeClr>
                </a:solidFill>
                <a:latin typeface="Calibri"/>
                <a:ea typeface="+mj-lt"/>
                <a:cs typeface="+mj-lt"/>
              </a:rPr>
              <a:t>Validity Example</a:t>
            </a:r>
          </a:p>
        </p:txBody>
      </p:sp>
    </p:spTree>
    <p:extLst>
      <p:ext uri="{BB962C8B-B14F-4D97-AF65-F5344CB8AC3E}">
        <p14:creationId xmlns:p14="http://schemas.microsoft.com/office/powerpoint/2010/main" val="3561772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4CD8-684D-4FE7-9B4A-5B9D5D5A777F}"/>
              </a:ext>
            </a:extLst>
          </p:cNvPr>
          <p:cNvSpPr>
            <a:spLocks noGrp="1"/>
          </p:cNvSpPr>
          <p:nvPr>
            <p:ph type="title"/>
          </p:nvPr>
        </p:nvSpPr>
        <p:spPr/>
        <p:txBody>
          <a:bodyPr anchor="t"/>
          <a:lstStyle/>
          <a:p>
            <a:r>
              <a:rPr lang="en-US" sz="3600" b="1" dirty="0">
                <a:latin typeface="Calibri"/>
                <a:cs typeface="Calibri"/>
              </a:rPr>
              <a:t>Profiling Fed </a:t>
            </a:r>
            <a:r>
              <a:rPr lang="en-US" sz="3600" b="1" dirty="0" err="1">
                <a:latin typeface="Calibri"/>
                <a:cs typeface="Calibri"/>
              </a:rPr>
              <a:t>RePORTER</a:t>
            </a:r>
            <a:endParaRPr lang="en-US" sz="3600" b="1">
              <a:latin typeface="Calibri"/>
              <a:cs typeface="Calibri"/>
            </a:endParaRPr>
          </a:p>
        </p:txBody>
      </p:sp>
      <p:sp>
        <p:nvSpPr>
          <p:cNvPr id="3" name="Slide Number Placeholder 2">
            <a:extLst>
              <a:ext uri="{FF2B5EF4-FFF2-40B4-BE49-F238E27FC236}">
                <a16:creationId xmlns:a16="http://schemas.microsoft.com/office/drawing/2014/main" id="{F0C617E1-F9AB-4EFD-B082-FBCE09F92810}"/>
              </a:ext>
            </a:extLst>
          </p:cNvPr>
          <p:cNvSpPr>
            <a:spLocks noGrp="1"/>
          </p:cNvSpPr>
          <p:nvPr>
            <p:ph type="sldNum" sz="quarter" idx="10"/>
          </p:nvPr>
        </p:nvSpPr>
        <p:spPr/>
        <p:txBody>
          <a:bodyPr/>
          <a:lstStyle/>
          <a:p>
            <a:fld id="{0F418C06-167A-E646-9EF6-18275B625F6B}" type="slidenum">
              <a:rPr lang="en-US" smtClean="0"/>
              <a:pPr/>
              <a:t>15</a:t>
            </a:fld>
            <a:endParaRPr lang="en-US"/>
          </a:p>
        </p:txBody>
      </p:sp>
      <p:sp>
        <p:nvSpPr>
          <p:cNvPr id="4" name="Content Placeholder 3">
            <a:extLst>
              <a:ext uri="{FF2B5EF4-FFF2-40B4-BE49-F238E27FC236}">
                <a16:creationId xmlns:a16="http://schemas.microsoft.com/office/drawing/2014/main" id="{8789123B-D475-4E6D-9480-4230AF96957A}"/>
              </a:ext>
            </a:extLst>
          </p:cNvPr>
          <p:cNvSpPr>
            <a:spLocks noGrp="1"/>
          </p:cNvSpPr>
          <p:nvPr>
            <p:ph sz="quarter" idx="11"/>
          </p:nvPr>
        </p:nvSpPr>
        <p:spPr>
          <a:xfrm>
            <a:off x="488491" y="1071698"/>
            <a:ext cx="9989333" cy="5147317"/>
          </a:xfrm>
        </p:spPr>
        <p:txBody>
          <a:bodyPr anchor="t"/>
          <a:lstStyle/>
          <a:p>
            <a:pPr marL="342900" indent="-342900"/>
            <a:r>
              <a:rPr lang="en-US" sz="2400">
                <a:cs typeface="Calibri"/>
              </a:rPr>
              <a:t>Dataset with 91,151 entries and 24 fields of information</a:t>
            </a:r>
          </a:p>
          <a:p>
            <a:pPr marL="342900" indent="-342900"/>
            <a:r>
              <a:rPr lang="en-US" sz="2400">
                <a:solidFill>
                  <a:srgbClr val="000000"/>
                </a:solidFill>
                <a:cs typeface="Calibri"/>
              </a:rPr>
              <a:t>Initial profiling of 2016 sample data</a:t>
            </a:r>
          </a:p>
          <a:p>
            <a:pPr marL="342900" indent="-342900"/>
            <a:r>
              <a:rPr lang="en-US" sz="2400">
                <a:cs typeface="Calibri"/>
              </a:rPr>
              <a:t>Preliminary results of profiling</a:t>
            </a:r>
          </a:p>
          <a:p>
            <a:pPr marL="742950" lvl="1" indent="-285750"/>
            <a:r>
              <a:rPr lang="en-US" sz="2000">
                <a:ea typeface="+mn-lt"/>
                <a:cs typeface="+mn-lt"/>
              </a:rPr>
              <a:t>Completeness: Average field was 86.8% complete</a:t>
            </a:r>
          </a:p>
          <a:p>
            <a:pPr marL="742950" lvl="1" indent="-285750"/>
            <a:r>
              <a:rPr lang="en-US" sz="2000">
                <a:ea typeface="+mn-lt"/>
                <a:cs typeface="+mn-lt"/>
              </a:rPr>
              <a:t>Validity: Average field was 85.1%, but some fields were too qualitative to evaluate e.g. PROJECT_TERMS below</a:t>
            </a:r>
            <a:endParaRPr lang="en-US" sz="2000">
              <a:cs typeface="Calibri"/>
            </a:endParaRPr>
          </a:p>
          <a:p>
            <a:pPr marL="742950" lvl="1" indent="-285750"/>
            <a:endParaRPr lang="en-US">
              <a:cs typeface="Calibri"/>
            </a:endParaRPr>
          </a:p>
          <a:p>
            <a:pPr marL="742950" lvl="1" indent="-285750"/>
            <a:endParaRPr lang="en-US">
              <a:cs typeface="Calibri"/>
            </a:endParaRPr>
          </a:p>
          <a:p>
            <a:pPr marL="742950" lvl="1" indent="-285750"/>
            <a:endParaRPr lang="en-US">
              <a:cs typeface="Calibri"/>
            </a:endParaRPr>
          </a:p>
          <a:p>
            <a:pPr marL="742950" lvl="1" indent="-285750"/>
            <a:endParaRPr lang="en-US">
              <a:cs typeface="Calibri"/>
            </a:endParaRPr>
          </a:p>
          <a:p>
            <a:pPr marL="742950" lvl="1" indent="-285750"/>
            <a:endParaRPr lang="en-US">
              <a:cs typeface="Calibri"/>
            </a:endParaRPr>
          </a:p>
          <a:p>
            <a:pPr marL="0" indent="0">
              <a:buNone/>
            </a:pPr>
            <a:endParaRPr lang="en-US">
              <a:cs typeface="Calibri"/>
            </a:endParaRPr>
          </a:p>
          <a:p>
            <a:pPr marL="0" indent="0">
              <a:buNone/>
            </a:pPr>
            <a:r>
              <a:rPr lang="en-US" sz="2800">
                <a:cs typeface="Calibri"/>
              </a:rPr>
              <a:t>These </a:t>
            </a:r>
            <a:r>
              <a:rPr lang="en-US" sz="2800" b="1">
                <a:solidFill>
                  <a:schemeClr val="accent6">
                    <a:lumMod val="75000"/>
                  </a:schemeClr>
                </a:solidFill>
                <a:cs typeface="Calibri"/>
              </a:rPr>
              <a:t>high completeness and validity results are very promising.</a:t>
            </a:r>
            <a:endParaRPr lang="en-US">
              <a:solidFill>
                <a:schemeClr val="accent6">
                  <a:lumMod val="75000"/>
                </a:schemeClr>
              </a:solidFill>
              <a:cs typeface="Calibri"/>
            </a:endParaRPr>
          </a:p>
          <a:p>
            <a:pPr marL="0" indent="0">
              <a:buNone/>
            </a:pPr>
            <a:endParaRPr lang="en-US" sz="2800">
              <a:cs typeface="Calibri"/>
            </a:endParaRPr>
          </a:p>
        </p:txBody>
      </p:sp>
      <p:sp>
        <p:nvSpPr>
          <p:cNvPr id="5" name="TextBox 4">
            <a:extLst>
              <a:ext uri="{FF2B5EF4-FFF2-40B4-BE49-F238E27FC236}">
                <a16:creationId xmlns:a16="http://schemas.microsoft.com/office/drawing/2014/main" id="{501E0E98-1FB0-44F8-845A-31DA73B0F2BB}"/>
              </a:ext>
            </a:extLst>
          </p:cNvPr>
          <p:cNvSpPr txBox="1"/>
          <p:nvPr/>
        </p:nvSpPr>
        <p:spPr>
          <a:xfrm>
            <a:off x="755147" y="3497881"/>
            <a:ext cx="9106076" cy="1815882"/>
          </a:xfrm>
          <a:prstGeom prst="rect">
            <a:avLst/>
          </a:prstGeom>
          <a:solidFill>
            <a:schemeClr val="bg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Behavior</a:t>
            </a:r>
            <a:r>
              <a:rPr lang="en-US" sz="1400">
                <a:ea typeface="+mn-lt"/>
                <a:cs typeface="+mn-lt"/>
              </a:rPr>
              <a:t>; Bioinformatics; Biological Assay; Biomedical Research; Biometry; Child; Clinical; cognitive testing; Communities; Cytogenetics; Data Analyses; design; Developmental Disabilities; developmental disease/disorder; Diffusion; Functional Magnetic Resonance Imaging; Funding; Gap Junctions; Genetic; Histology; Image; Impairment; Institutes; Institution; Institutional Review Boards; Intellectual functioning disability; Leadership; lectures; Magnetic Resonance Imaging; Mental Retardation and Developmental Disabilities Research Centers; Methods; Molecular Genetics; Motor; multidisciplinary; National Institute of Child Health and Human Development; neuroimaging; neuropsychological; Participant; Pathway interactions; pre-clinical; Prevention; programs; Protocols documentation; Research; Research Personnel; response; Risk; School-Age Population; Science; tissue culture; Training; translational neuroscience; Translational Research; Universities</a:t>
            </a:r>
            <a:endParaRPr lang="en-US" sz="1400">
              <a:cs typeface="Calibri"/>
            </a:endParaRPr>
          </a:p>
        </p:txBody>
      </p:sp>
    </p:spTree>
    <p:extLst>
      <p:ext uri="{BB962C8B-B14F-4D97-AF65-F5344CB8AC3E}">
        <p14:creationId xmlns:p14="http://schemas.microsoft.com/office/powerpoint/2010/main" val="2411182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C883CBEB-01AC-4197-A8D9-7689CBD36418}"/>
              </a:ext>
            </a:extLst>
          </p:cNvPr>
          <p:cNvGraphicFramePr>
            <a:graphicFrameLocks noGrp="1"/>
          </p:cNvGraphicFramePr>
          <p:nvPr/>
        </p:nvGraphicFramePr>
        <p:xfrm>
          <a:off x="13316005" y="-7498831"/>
          <a:ext cx="5120640" cy="183388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1627247731"/>
                    </a:ext>
                  </a:extLst>
                </a:gridCol>
                <a:gridCol w="1706880">
                  <a:extLst>
                    <a:ext uri="{9D8B030D-6E8A-4147-A177-3AD203B41FA5}">
                      <a16:colId xmlns:a16="http://schemas.microsoft.com/office/drawing/2014/main" val="1783389128"/>
                    </a:ext>
                  </a:extLst>
                </a:gridCol>
                <a:gridCol w="1706880">
                  <a:extLst>
                    <a:ext uri="{9D8B030D-6E8A-4147-A177-3AD203B41FA5}">
                      <a16:colId xmlns:a16="http://schemas.microsoft.com/office/drawing/2014/main" val="599080084"/>
                    </a:ext>
                  </a:extLst>
                </a:gridCol>
              </a:tblGrid>
              <a:tr h="370840">
                <a:tc gridSpan="3">
                  <a:txBody>
                    <a:bodyPr/>
                    <a:lstStyle/>
                    <a:p>
                      <a:r>
                        <a:rPr lang="en-US"/>
                        <a:t>NASA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5868892"/>
                  </a:ext>
                </a:extLst>
              </a:tr>
              <a:tr h="370840">
                <a:tc>
                  <a:txBody>
                    <a:bodyPr/>
                    <a:lstStyle/>
                    <a:p>
                      <a:r>
                        <a:rPr lang="en-US"/>
                        <a:t>Science Research Directorate</a:t>
                      </a:r>
                    </a:p>
                  </a:txBody>
                  <a:tcPr/>
                </a:tc>
                <a:tc>
                  <a:txBody>
                    <a:bodyPr/>
                    <a:lstStyle/>
                    <a:p>
                      <a:r>
                        <a:rPr lang="en-US"/>
                        <a:t>Aeronautics Research Mission Directorate</a:t>
                      </a:r>
                    </a:p>
                  </a:txBody>
                  <a:tcPr/>
                </a:tc>
                <a:tc>
                  <a:txBody>
                    <a:bodyPr/>
                    <a:lstStyle/>
                    <a:p>
                      <a:r>
                        <a:rPr lang="en-US"/>
                        <a:t>Human Explorations and Operations Mission Directive</a:t>
                      </a:r>
                    </a:p>
                  </a:txBody>
                  <a:tcPr/>
                </a:tc>
                <a:extLst>
                  <a:ext uri="{0D108BD9-81ED-4DB2-BD59-A6C34878D82A}">
                    <a16:rowId xmlns:a16="http://schemas.microsoft.com/office/drawing/2014/main" val="3428994473"/>
                  </a:ext>
                </a:extLst>
              </a:tr>
            </a:tbl>
          </a:graphicData>
        </a:graphic>
      </p:graphicFrame>
      <p:graphicFrame>
        <p:nvGraphicFramePr>
          <p:cNvPr id="9" name="Content Placeholder 7">
            <a:extLst>
              <a:ext uri="{FF2B5EF4-FFF2-40B4-BE49-F238E27FC236}">
                <a16:creationId xmlns:a16="http://schemas.microsoft.com/office/drawing/2014/main" id="{45205D26-8876-41DE-9299-C43B2161A987}"/>
              </a:ext>
            </a:extLst>
          </p:cNvPr>
          <p:cNvGraphicFramePr>
            <a:graphicFrameLocks/>
          </p:cNvGraphicFramePr>
          <p:nvPr>
            <p:extLst>
              <p:ext uri="{D42A27DB-BD31-4B8C-83A1-F6EECF244321}">
                <p14:modId xmlns:p14="http://schemas.microsoft.com/office/powerpoint/2010/main" val="2251244921"/>
              </p:ext>
            </p:extLst>
          </p:nvPr>
        </p:nvGraphicFramePr>
        <p:xfrm>
          <a:off x="621993" y="1627523"/>
          <a:ext cx="4526823" cy="2926080"/>
        </p:xfrm>
        <a:graphic>
          <a:graphicData uri="http://schemas.openxmlformats.org/drawingml/2006/table">
            <a:tbl>
              <a:tblPr firstRow="1" firstCol="1" bandRow="1">
                <a:tableStyleId>{7E9639D4-E3E2-4D34-9284-5A2195B3D0D7}</a:tableStyleId>
              </a:tblPr>
              <a:tblGrid>
                <a:gridCol w="2283487">
                  <a:extLst>
                    <a:ext uri="{9D8B030D-6E8A-4147-A177-3AD203B41FA5}">
                      <a16:colId xmlns:a16="http://schemas.microsoft.com/office/drawing/2014/main" val="683241525"/>
                    </a:ext>
                  </a:extLst>
                </a:gridCol>
                <a:gridCol w="1470737">
                  <a:extLst>
                    <a:ext uri="{9D8B030D-6E8A-4147-A177-3AD203B41FA5}">
                      <a16:colId xmlns:a16="http://schemas.microsoft.com/office/drawing/2014/main" val="3491016236"/>
                    </a:ext>
                  </a:extLst>
                </a:gridCol>
                <a:gridCol w="772599">
                  <a:extLst>
                    <a:ext uri="{9D8B030D-6E8A-4147-A177-3AD203B41FA5}">
                      <a16:colId xmlns:a16="http://schemas.microsoft.com/office/drawing/2014/main" val="1898045591"/>
                    </a:ext>
                  </a:extLst>
                </a:gridCol>
              </a:tblGrid>
              <a:tr h="81484">
                <a:tc>
                  <a:txBody>
                    <a:bodyPr/>
                    <a:lstStyle/>
                    <a:p>
                      <a:r>
                        <a:rPr lang="en-US" sz="1600" dirty="0">
                          <a:effectLst/>
                        </a:rPr>
                        <a:t>Field</a:t>
                      </a:r>
                    </a:p>
                  </a:txBody>
                  <a:tcPr marL="68580" marR="68580" marT="0" marB="0"/>
                </a:tc>
                <a:tc>
                  <a:txBody>
                    <a:bodyPr/>
                    <a:lstStyle/>
                    <a:p>
                      <a:r>
                        <a:rPr lang="en-US" sz="1600" dirty="0">
                          <a:effectLst/>
                        </a:rPr>
                        <a:t>Completeness</a:t>
                      </a:r>
                    </a:p>
                  </a:txBody>
                  <a:tcPr marL="68580" marR="68580" marT="0" marB="0"/>
                </a:tc>
                <a:tc>
                  <a:txBody>
                    <a:bodyPr/>
                    <a:lstStyle/>
                    <a:p>
                      <a:r>
                        <a:rPr lang="en-US" sz="1600" dirty="0">
                          <a:effectLst/>
                        </a:rPr>
                        <a:t>Validity</a:t>
                      </a:r>
                    </a:p>
                  </a:txBody>
                  <a:tcPr marL="68580" marR="68580" marT="0" marB="0"/>
                </a:tc>
                <a:extLst>
                  <a:ext uri="{0D108BD9-81ED-4DB2-BD59-A6C34878D82A}">
                    <a16:rowId xmlns:a16="http://schemas.microsoft.com/office/drawing/2014/main" val="1282303399"/>
                  </a:ext>
                </a:extLst>
              </a:tr>
              <a:tr h="0">
                <a:tc>
                  <a:txBody>
                    <a:bodyPr/>
                    <a:lstStyle/>
                    <a:p>
                      <a:r>
                        <a:rPr lang="en-US" sz="1600" b="0" dirty="0">
                          <a:effectLst/>
                        </a:rPr>
                        <a:t>PROJECT_TERMS</a:t>
                      </a:r>
                    </a:p>
                  </a:txBody>
                  <a:tcPr marL="68580" marR="68580" marT="0" marB="0">
                    <a:noFill/>
                  </a:tcPr>
                </a:tc>
                <a:tc>
                  <a:txBody>
                    <a:bodyPr/>
                    <a:lstStyle/>
                    <a:p>
                      <a:pPr algn="r"/>
                      <a:r>
                        <a:rPr lang="en-US" sz="1600" dirty="0">
                          <a:effectLst/>
                        </a:rPr>
                        <a:t>99.99</a:t>
                      </a:r>
                    </a:p>
                  </a:txBody>
                  <a:tcPr marL="68580" marR="68580" marT="0" marB="0">
                    <a:noFill/>
                  </a:tcPr>
                </a:tc>
                <a:tc>
                  <a:txBody>
                    <a:bodyPr/>
                    <a:lstStyle/>
                    <a:p>
                      <a:pPr algn="r"/>
                      <a:r>
                        <a:rPr lang="en-US" sz="1600" dirty="0">
                          <a:effectLst/>
                        </a:rPr>
                        <a:t>NA</a:t>
                      </a:r>
                    </a:p>
                  </a:txBody>
                  <a:tcPr marL="68580" marR="68580" marT="0" marB="0">
                    <a:noFill/>
                  </a:tcPr>
                </a:tc>
                <a:extLst>
                  <a:ext uri="{0D108BD9-81ED-4DB2-BD59-A6C34878D82A}">
                    <a16:rowId xmlns:a16="http://schemas.microsoft.com/office/drawing/2014/main" val="3449891645"/>
                  </a:ext>
                </a:extLst>
              </a:tr>
              <a:tr h="0">
                <a:tc>
                  <a:txBody>
                    <a:bodyPr/>
                    <a:lstStyle/>
                    <a:p>
                      <a:r>
                        <a:rPr lang="en-US" sz="1600" b="0" dirty="0">
                          <a:effectLst/>
                        </a:rPr>
                        <a:t>PROJECT_TITLE</a:t>
                      </a:r>
                    </a:p>
                  </a:txBody>
                  <a:tcPr marL="68580" marR="68580" marT="0" marB="0">
                    <a:noFill/>
                  </a:tcPr>
                </a:tc>
                <a:tc>
                  <a:txBody>
                    <a:bodyPr/>
                    <a:lstStyle/>
                    <a:p>
                      <a:pPr marL="0" marR="0" lvl="0" indent="0" algn="r" defTabSz="457209" rtl="0" eaLnBrk="1" fontAlgn="auto" latinLnBrk="0" hangingPunct="1">
                        <a:lnSpc>
                          <a:spcPct val="100000"/>
                        </a:lnSpc>
                        <a:spcBef>
                          <a:spcPts val="0"/>
                        </a:spcBef>
                        <a:spcAft>
                          <a:spcPts val="0"/>
                        </a:spcAft>
                        <a:buClrTx/>
                        <a:buSzTx/>
                        <a:buFontTx/>
                        <a:buNone/>
                        <a:tabLst/>
                        <a:defRPr/>
                      </a:pPr>
                      <a:r>
                        <a:rPr lang="en-US" sz="1600" dirty="0">
                          <a:effectLst/>
                        </a:rPr>
                        <a:t>100.00</a:t>
                      </a:r>
                    </a:p>
                  </a:txBody>
                  <a:tcPr marL="68580" marR="68580" marT="0" marB="0">
                    <a:noFill/>
                  </a:tcPr>
                </a:tc>
                <a:tc>
                  <a:txBody>
                    <a:bodyPr/>
                    <a:lstStyle/>
                    <a:p>
                      <a:pPr algn="r"/>
                      <a:r>
                        <a:rPr lang="en-US" sz="1600" dirty="0">
                          <a:effectLst/>
                        </a:rPr>
                        <a:t>98.55</a:t>
                      </a:r>
                    </a:p>
                  </a:txBody>
                  <a:tcPr marL="68580" marR="68580" marT="0" marB="0">
                    <a:noFill/>
                  </a:tcPr>
                </a:tc>
                <a:extLst>
                  <a:ext uri="{0D108BD9-81ED-4DB2-BD59-A6C34878D82A}">
                    <a16:rowId xmlns:a16="http://schemas.microsoft.com/office/drawing/2014/main" val="2680820062"/>
                  </a:ext>
                </a:extLst>
              </a:tr>
              <a:tr h="0">
                <a:tc>
                  <a:txBody>
                    <a:bodyPr/>
                    <a:lstStyle/>
                    <a:p>
                      <a:r>
                        <a:rPr lang="en-US" sz="1600" b="0" dirty="0">
                          <a:effectLst/>
                        </a:rPr>
                        <a:t>DEPARTMENT</a:t>
                      </a:r>
                    </a:p>
                  </a:txBody>
                  <a:tcPr marL="68580" marR="68580" marT="0" marB="0">
                    <a:noFill/>
                  </a:tcPr>
                </a:tc>
                <a:tc>
                  <a:txBody>
                    <a:bodyPr/>
                    <a:lstStyle/>
                    <a:p>
                      <a:pPr marL="0" marR="0" lvl="0" indent="0" algn="r" defTabSz="457209" rtl="0" eaLnBrk="1" fontAlgn="auto" latinLnBrk="0" hangingPunct="1">
                        <a:lnSpc>
                          <a:spcPct val="100000"/>
                        </a:lnSpc>
                        <a:spcBef>
                          <a:spcPts val="0"/>
                        </a:spcBef>
                        <a:spcAft>
                          <a:spcPts val="0"/>
                        </a:spcAft>
                        <a:buClrTx/>
                        <a:buSzTx/>
                        <a:buFontTx/>
                        <a:buNone/>
                        <a:tabLst/>
                        <a:defRPr/>
                      </a:pPr>
                      <a:r>
                        <a:rPr lang="en-US" sz="1600" dirty="0">
                          <a:effectLst/>
                        </a:rPr>
                        <a:t>100.00</a:t>
                      </a:r>
                    </a:p>
                  </a:txBody>
                  <a:tcPr marL="68580" marR="68580" marT="0" marB="0">
                    <a:noFill/>
                  </a:tcPr>
                </a:tc>
                <a:tc>
                  <a:txBody>
                    <a:bodyPr/>
                    <a:lstStyle/>
                    <a:p>
                      <a:pPr algn="r"/>
                      <a:r>
                        <a:rPr lang="en-US" sz="1600" dirty="0">
                          <a:effectLst/>
                        </a:rPr>
                        <a:t>100.00</a:t>
                      </a:r>
                    </a:p>
                  </a:txBody>
                  <a:tcPr marL="68580" marR="68580" marT="0" marB="0">
                    <a:noFill/>
                  </a:tcPr>
                </a:tc>
                <a:extLst>
                  <a:ext uri="{0D108BD9-81ED-4DB2-BD59-A6C34878D82A}">
                    <a16:rowId xmlns:a16="http://schemas.microsoft.com/office/drawing/2014/main" val="3272423713"/>
                  </a:ext>
                </a:extLst>
              </a:tr>
              <a:tr h="0">
                <a:tc>
                  <a:txBody>
                    <a:bodyPr/>
                    <a:lstStyle/>
                    <a:p>
                      <a:r>
                        <a:rPr lang="en-US" sz="1600" b="0" dirty="0">
                          <a:effectLst/>
                        </a:rPr>
                        <a:t>AGENCY</a:t>
                      </a:r>
                    </a:p>
                  </a:txBody>
                  <a:tcPr marL="68580" marR="68580" marT="0" marB="0">
                    <a:noFill/>
                  </a:tcPr>
                </a:tc>
                <a:tc>
                  <a:txBody>
                    <a:bodyPr/>
                    <a:lstStyle/>
                    <a:p>
                      <a:pPr marL="0" marR="0" lvl="0" indent="0" algn="r" defTabSz="457209" rtl="0" eaLnBrk="1" fontAlgn="auto" latinLnBrk="0" hangingPunct="1">
                        <a:lnSpc>
                          <a:spcPct val="100000"/>
                        </a:lnSpc>
                        <a:spcBef>
                          <a:spcPts val="0"/>
                        </a:spcBef>
                        <a:spcAft>
                          <a:spcPts val="0"/>
                        </a:spcAft>
                        <a:buClrTx/>
                        <a:buSzTx/>
                        <a:buFontTx/>
                        <a:buNone/>
                        <a:tabLst/>
                        <a:defRPr/>
                      </a:pPr>
                      <a:r>
                        <a:rPr lang="en-US" sz="1600" dirty="0">
                          <a:effectLst/>
                        </a:rPr>
                        <a:t>100.00</a:t>
                      </a:r>
                    </a:p>
                  </a:txBody>
                  <a:tcPr marL="68580" marR="68580" marT="0" marB="0">
                    <a:noFill/>
                  </a:tcPr>
                </a:tc>
                <a:tc>
                  <a:txBody>
                    <a:bodyPr/>
                    <a:lstStyle/>
                    <a:p>
                      <a:pPr algn="r"/>
                      <a:r>
                        <a:rPr lang="en-US" sz="1600" dirty="0">
                          <a:effectLst/>
                        </a:rPr>
                        <a:t>100.00</a:t>
                      </a:r>
                    </a:p>
                  </a:txBody>
                  <a:tcPr marL="68580" marR="68580" marT="0" marB="0">
                    <a:noFill/>
                  </a:tcPr>
                </a:tc>
                <a:extLst>
                  <a:ext uri="{0D108BD9-81ED-4DB2-BD59-A6C34878D82A}">
                    <a16:rowId xmlns:a16="http://schemas.microsoft.com/office/drawing/2014/main" val="4224147056"/>
                  </a:ext>
                </a:extLst>
              </a:tr>
              <a:tr h="0">
                <a:tc>
                  <a:txBody>
                    <a:bodyPr/>
                    <a:lstStyle/>
                    <a:p>
                      <a:r>
                        <a:rPr lang="en-US" sz="1600" b="0" dirty="0">
                          <a:effectLst/>
                        </a:rPr>
                        <a:t>PROJECT_NUMBER</a:t>
                      </a:r>
                    </a:p>
                  </a:txBody>
                  <a:tcPr marL="68580" marR="68580" marT="0" marB="0">
                    <a:noFill/>
                  </a:tcPr>
                </a:tc>
                <a:tc>
                  <a:txBody>
                    <a:bodyPr/>
                    <a:lstStyle/>
                    <a:p>
                      <a:pPr marL="0" marR="0" lvl="0" indent="0" algn="r" defTabSz="457209" rtl="0" eaLnBrk="1" fontAlgn="auto" latinLnBrk="0" hangingPunct="1">
                        <a:lnSpc>
                          <a:spcPct val="100000"/>
                        </a:lnSpc>
                        <a:spcBef>
                          <a:spcPts val="0"/>
                        </a:spcBef>
                        <a:spcAft>
                          <a:spcPts val="0"/>
                        </a:spcAft>
                        <a:buClrTx/>
                        <a:buSzTx/>
                        <a:buFontTx/>
                        <a:buNone/>
                        <a:tabLst/>
                        <a:defRPr/>
                      </a:pPr>
                      <a:r>
                        <a:rPr lang="en-US" sz="1600" dirty="0">
                          <a:effectLst/>
                        </a:rPr>
                        <a:t>100.00</a:t>
                      </a:r>
                    </a:p>
                  </a:txBody>
                  <a:tcPr marL="68580" marR="68580" marT="0" marB="0">
                    <a:noFill/>
                  </a:tcPr>
                </a:tc>
                <a:tc>
                  <a:txBody>
                    <a:bodyPr/>
                    <a:lstStyle/>
                    <a:p>
                      <a:pPr algn="r"/>
                      <a:r>
                        <a:rPr lang="en-US" sz="1600" dirty="0">
                          <a:effectLst/>
                        </a:rPr>
                        <a:t>82.27</a:t>
                      </a:r>
                    </a:p>
                  </a:txBody>
                  <a:tcPr marL="68580" marR="68580" marT="0" marB="0">
                    <a:noFill/>
                  </a:tcPr>
                </a:tc>
                <a:extLst>
                  <a:ext uri="{0D108BD9-81ED-4DB2-BD59-A6C34878D82A}">
                    <a16:rowId xmlns:a16="http://schemas.microsoft.com/office/drawing/2014/main" val="4179555665"/>
                  </a:ext>
                </a:extLst>
              </a:tr>
              <a:tr h="0">
                <a:tc>
                  <a:txBody>
                    <a:bodyPr/>
                    <a:lstStyle/>
                    <a:p>
                      <a:r>
                        <a:rPr lang="en-US" sz="1600" b="0" dirty="0">
                          <a:effectLst/>
                        </a:rPr>
                        <a:t>ORGANIZATION_NAME</a:t>
                      </a:r>
                    </a:p>
                  </a:txBody>
                  <a:tcPr marL="68580" marR="68580" marT="0" marB="0">
                    <a:noFill/>
                  </a:tcPr>
                </a:tc>
                <a:tc>
                  <a:txBody>
                    <a:bodyPr/>
                    <a:lstStyle/>
                    <a:p>
                      <a:pPr algn="r"/>
                      <a:r>
                        <a:rPr lang="en-US" sz="1600" dirty="0">
                          <a:effectLst/>
                        </a:rPr>
                        <a:t>99.99</a:t>
                      </a:r>
                    </a:p>
                  </a:txBody>
                  <a:tcPr marL="68580" marR="68580" marT="0" marB="0">
                    <a:noFill/>
                  </a:tcPr>
                </a:tc>
                <a:tc>
                  <a:txBody>
                    <a:bodyPr/>
                    <a:lstStyle/>
                    <a:p>
                      <a:pPr algn="r"/>
                      <a:r>
                        <a:rPr lang="en-US" sz="1600" dirty="0">
                          <a:effectLst/>
                        </a:rPr>
                        <a:t>99.99</a:t>
                      </a:r>
                    </a:p>
                  </a:txBody>
                  <a:tcPr marL="68580" marR="68580" marT="0" marB="0">
                    <a:noFill/>
                  </a:tcPr>
                </a:tc>
                <a:extLst>
                  <a:ext uri="{0D108BD9-81ED-4DB2-BD59-A6C34878D82A}">
                    <a16:rowId xmlns:a16="http://schemas.microsoft.com/office/drawing/2014/main" val="2741377159"/>
                  </a:ext>
                </a:extLst>
              </a:tr>
              <a:tr h="0">
                <a:tc>
                  <a:txBody>
                    <a:bodyPr/>
                    <a:lstStyle/>
                    <a:p>
                      <a:r>
                        <a:rPr lang="en-US" sz="1600" b="0" dirty="0">
                          <a:effectLst/>
                        </a:rPr>
                        <a:t>CFDA_CODE</a:t>
                      </a:r>
                    </a:p>
                  </a:txBody>
                  <a:tcPr marL="68580" marR="68580" marT="0" marB="0"/>
                </a:tc>
                <a:tc>
                  <a:txBody>
                    <a:bodyPr/>
                    <a:lstStyle/>
                    <a:p>
                      <a:pPr algn="r"/>
                      <a:r>
                        <a:rPr lang="en-US" sz="1600" dirty="0">
                          <a:effectLst/>
                        </a:rPr>
                        <a:t>82.32</a:t>
                      </a:r>
                    </a:p>
                  </a:txBody>
                  <a:tcPr marL="68580" marR="68580" marT="0" marB="0"/>
                </a:tc>
                <a:tc>
                  <a:txBody>
                    <a:bodyPr/>
                    <a:lstStyle/>
                    <a:p>
                      <a:pPr algn="r"/>
                      <a:r>
                        <a:rPr lang="en-US" sz="1600" dirty="0">
                          <a:effectLst/>
                        </a:rPr>
                        <a:t>80.26</a:t>
                      </a:r>
                    </a:p>
                  </a:txBody>
                  <a:tcPr marL="68580" marR="68580" marT="0" marB="0"/>
                </a:tc>
                <a:extLst>
                  <a:ext uri="{0D108BD9-81ED-4DB2-BD59-A6C34878D82A}">
                    <a16:rowId xmlns:a16="http://schemas.microsoft.com/office/drawing/2014/main" val="3096266317"/>
                  </a:ext>
                </a:extLst>
              </a:tr>
              <a:tr h="34700">
                <a:tc>
                  <a:txBody>
                    <a:bodyPr/>
                    <a:lstStyle/>
                    <a:p>
                      <a:r>
                        <a:rPr lang="en-US" sz="1600" b="0" dirty="0">
                          <a:effectLst/>
                        </a:rPr>
                        <a:t>FY</a:t>
                      </a:r>
                    </a:p>
                  </a:txBody>
                  <a:tcPr marL="68580" marR="68580" marT="0" marB="0"/>
                </a:tc>
                <a:tc>
                  <a:txBody>
                    <a:bodyPr/>
                    <a:lstStyle/>
                    <a:p>
                      <a:pPr algn="r"/>
                      <a:r>
                        <a:rPr lang="en-US" sz="1600" dirty="0">
                          <a:effectLst/>
                        </a:rPr>
                        <a:t>100.00</a:t>
                      </a:r>
                    </a:p>
                  </a:txBody>
                  <a:tcPr marL="68580" marR="68580" marT="0" marB="0"/>
                </a:tc>
                <a:tc>
                  <a:txBody>
                    <a:bodyPr/>
                    <a:lstStyle/>
                    <a:p>
                      <a:pPr algn="r"/>
                      <a:r>
                        <a:rPr lang="en-US" sz="1600" dirty="0">
                          <a:effectLst/>
                        </a:rPr>
                        <a:t>100.00</a:t>
                      </a:r>
                    </a:p>
                  </a:txBody>
                  <a:tcPr marL="68580" marR="68580" marT="0" marB="0"/>
                </a:tc>
                <a:extLst>
                  <a:ext uri="{0D108BD9-81ED-4DB2-BD59-A6C34878D82A}">
                    <a16:rowId xmlns:a16="http://schemas.microsoft.com/office/drawing/2014/main" val="3489810675"/>
                  </a:ext>
                </a:extLst>
              </a:tr>
              <a:tr h="0">
                <a:tc>
                  <a:txBody>
                    <a:bodyPr/>
                    <a:lstStyle/>
                    <a:p>
                      <a:r>
                        <a:rPr lang="en-US" sz="1600" b="0" dirty="0">
                          <a:effectLst/>
                        </a:rPr>
                        <a:t>FY_TOTAL_COST*</a:t>
                      </a:r>
                    </a:p>
                  </a:txBody>
                  <a:tcPr marL="68580" marR="68580" marT="0" marB="0">
                    <a:noFill/>
                  </a:tcPr>
                </a:tc>
                <a:tc>
                  <a:txBody>
                    <a:bodyPr/>
                    <a:lstStyle/>
                    <a:p>
                      <a:pPr algn="r"/>
                      <a:r>
                        <a:rPr lang="en-US" sz="1600" dirty="0">
                          <a:effectLst/>
                        </a:rPr>
                        <a:t>83.55</a:t>
                      </a:r>
                    </a:p>
                  </a:txBody>
                  <a:tcPr marL="68580" marR="68580" marT="0" marB="0">
                    <a:noFill/>
                  </a:tcPr>
                </a:tc>
                <a:tc>
                  <a:txBody>
                    <a:bodyPr/>
                    <a:lstStyle/>
                    <a:p>
                      <a:pPr algn="r"/>
                      <a:r>
                        <a:rPr lang="en-US" sz="1600" dirty="0">
                          <a:effectLst/>
                        </a:rPr>
                        <a:t>83.43</a:t>
                      </a:r>
                    </a:p>
                  </a:txBody>
                  <a:tcPr marL="68580" marR="68580" marT="0" marB="0">
                    <a:noFill/>
                  </a:tcPr>
                </a:tc>
                <a:extLst>
                  <a:ext uri="{0D108BD9-81ED-4DB2-BD59-A6C34878D82A}">
                    <a16:rowId xmlns:a16="http://schemas.microsoft.com/office/drawing/2014/main" val="2679085993"/>
                  </a:ext>
                </a:extLst>
              </a:tr>
              <a:tr h="0">
                <a:tc>
                  <a:txBody>
                    <a:bodyPr/>
                    <a:lstStyle/>
                    <a:p>
                      <a:r>
                        <a:rPr lang="en-US" sz="1600" b="0" dirty="0">
                          <a:effectLst/>
                        </a:rPr>
                        <a:t>FY_TOTAL_COST_SUB_PROJECTS</a:t>
                      </a:r>
                    </a:p>
                  </a:txBody>
                  <a:tcPr marL="68580" marR="68580" marT="0" marB="0"/>
                </a:tc>
                <a:tc>
                  <a:txBody>
                    <a:bodyPr/>
                    <a:lstStyle/>
                    <a:p>
                      <a:pPr algn="r"/>
                      <a:r>
                        <a:rPr lang="en-US" sz="1600" dirty="0">
                          <a:effectLst/>
                        </a:rPr>
                        <a:t>12.24</a:t>
                      </a:r>
                    </a:p>
                  </a:txBody>
                  <a:tcPr marL="68580" marR="68580" marT="0" marB="0"/>
                </a:tc>
                <a:tc>
                  <a:txBody>
                    <a:bodyPr/>
                    <a:lstStyle/>
                    <a:p>
                      <a:pPr algn="r"/>
                      <a:r>
                        <a:rPr lang="en-US" sz="1600" dirty="0">
                          <a:effectLst/>
                        </a:rPr>
                        <a:t>12.18</a:t>
                      </a:r>
                    </a:p>
                  </a:txBody>
                  <a:tcPr marL="68580" marR="68580" marT="0" marB="0"/>
                </a:tc>
                <a:extLst>
                  <a:ext uri="{0D108BD9-81ED-4DB2-BD59-A6C34878D82A}">
                    <a16:rowId xmlns:a16="http://schemas.microsoft.com/office/drawing/2014/main" val="3573370994"/>
                  </a:ext>
                </a:extLst>
              </a:tr>
            </a:tbl>
          </a:graphicData>
        </a:graphic>
      </p:graphicFrame>
      <p:sp>
        <p:nvSpPr>
          <p:cNvPr id="18" name="TextBox 17">
            <a:extLst>
              <a:ext uri="{FF2B5EF4-FFF2-40B4-BE49-F238E27FC236}">
                <a16:creationId xmlns:a16="http://schemas.microsoft.com/office/drawing/2014/main" id="{2C3D17F3-F7C2-4FE3-B935-FF2B4CDD51F8}"/>
              </a:ext>
            </a:extLst>
          </p:cNvPr>
          <p:cNvSpPr txBox="1"/>
          <p:nvPr/>
        </p:nvSpPr>
        <p:spPr>
          <a:xfrm>
            <a:off x="41148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p>
        </p:txBody>
      </p:sp>
      <p:sp>
        <p:nvSpPr>
          <p:cNvPr id="20" name="Title 1">
            <a:extLst>
              <a:ext uri="{FF2B5EF4-FFF2-40B4-BE49-F238E27FC236}">
                <a16:creationId xmlns:a16="http://schemas.microsoft.com/office/drawing/2014/main" id="{BA04C945-BF6C-436F-8888-C7FAC4BEE41D}"/>
              </a:ext>
            </a:extLst>
          </p:cNvPr>
          <p:cNvSpPr txBox="1">
            <a:spLocks/>
          </p:cNvSpPr>
          <p:nvPr/>
        </p:nvSpPr>
        <p:spPr>
          <a:xfrm>
            <a:off x="916431" y="109837"/>
            <a:ext cx="9139938" cy="625475"/>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E36C09"/>
                </a:solidFill>
                <a:latin typeface="Calibri"/>
                <a:cs typeface="Calibri"/>
              </a:rPr>
              <a:t>Initial Profiling Results (selected fields)</a:t>
            </a:r>
          </a:p>
        </p:txBody>
      </p:sp>
      <p:sp>
        <p:nvSpPr>
          <p:cNvPr id="2" name="TextBox 1">
            <a:extLst>
              <a:ext uri="{FF2B5EF4-FFF2-40B4-BE49-F238E27FC236}">
                <a16:creationId xmlns:a16="http://schemas.microsoft.com/office/drawing/2014/main" id="{1988BB55-6752-DA4B-AE75-D1E649B6BF88}"/>
              </a:ext>
            </a:extLst>
          </p:cNvPr>
          <p:cNvSpPr txBox="1"/>
          <p:nvPr/>
        </p:nvSpPr>
        <p:spPr>
          <a:xfrm>
            <a:off x="621994" y="1073889"/>
            <a:ext cx="4526824" cy="400110"/>
          </a:xfrm>
          <a:prstGeom prst="rect">
            <a:avLst/>
          </a:prstGeom>
          <a:noFill/>
        </p:spPr>
        <p:txBody>
          <a:bodyPr wrap="square" rtlCol="0">
            <a:spAutoFit/>
          </a:bodyPr>
          <a:lstStyle/>
          <a:p>
            <a:pPr algn="ctr"/>
            <a:r>
              <a:rPr lang="en-US" sz="2000" dirty="0"/>
              <a:t>Fed </a:t>
            </a:r>
            <a:r>
              <a:rPr lang="en-US" sz="2000" dirty="0" err="1"/>
              <a:t>RePORTER</a:t>
            </a:r>
            <a:endParaRPr lang="en-US" sz="2000" dirty="0"/>
          </a:p>
        </p:txBody>
      </p:sp>
      <p:sp>
        <p:nvSpPr>
          <p:cNvPr id="10" name="TextBox 9">
            <a:extLst>
              <a:ext uri="{FF2B5EF4-FFF2-40B4-BE49-F238E27FC236}">
                <a16:creationId xmlns:a16="http://schemas.microsoft.com/office/drawing/2014/main" id="{1EC1C86C-8AA6-4A4C-AB9B-CC4721EF094E}"/>
              </a:ext>
            </a:extLst>
          </p:cNvPr>
          <p:cNvSpPr txBox="1"/>
          <p:nvPr/>
        </p:nvSpPr>
        <p:spPr>
          <a:xfrm>
            <a:off x="5486400" y="1050412"/>
            <a:ext cx="4526824" cy="400110"/>
          </a:xfrm>
          <a:prstGeom prst="rect">
            <a:avLst/>
          </a:prstGeom>
          <a:noFill/>
        </p:spPr>
        <p:txBody>
          <a:bodyPr wrap="square" rtlCol="0">
            <a:spAutoFit/>
          </a:bodyPr>
          <a:lstStyle/>
          <a:p>
            <a:pPr algn="ctr"/>
            <a:r>
              <a:rPr lang="en-US" sz="2000" dirty="0"/>
              <a:t>USA Spending </a:t>
            </a:r>
            <a:r>
              <a:rPr lang="en-US" sz="2000" dirty="0">
                <a:solidFill>
                  <a:schemeClr val="bg1">
                    <a:lumMod val="65000"/>
                  </a:schemeClr>
                </a:solidFill>
              </a:rPr>
              <a:t>(in progress)</a:t>
            </a:r>
          </a:p>
        </p:txBody>
      </p:sp>
      <p:sp>
        <p:nvSpPr>
          <p:cNvPr id="3" name="TextBox 2">
            <a:extLst>
              <a:ext uri="{FF2B5EF4-FFF2-40B4-BE49-F238E27FC236}">
                <a16:creationId xmlns:a16="http://schemas.microsoft.com/office/drawing/2014/main" id="{21100B34-2CA6-BD4A-8DF3-619AE7BA307A}"/>
              </a:ext>
            </a:extLst>
          </p:cNvPr>
          <p:cNvSpPr txBox="1"/>
          <p:nvPr/>
        </p:nvSpPr>
        <p:spPr>
          <a:xfrm>
            <a:off x="621993" y="5390808"/>
            <a:ext cx="4526824" cy="923330"/>
          </a:xfrm>
          <a:prstGeom prst="rect">
            <a:avLst/>
          </a:prstGeom>
          <a:noFill/>
        </p:spPr>
        <p:txBody>
          <a:bodyPr wrap="square" rtlCol="0" anchor="t">
            <a:spAutoFit/>
          </a:bodyPr>
          <a:lstStyle/>
          <a:p>
            <a:r>
              <a:rPr lang="en-US" dirty="0"/>
              <a:t>*some agencies did not include any cost information in Fed </a:t>
            </a:r>
            <a:r>
              <a:rPr lang="en-US" dirty="0" err="1"/>
              <a:t>RePORTER</a:t>
            </a:r>
            <a:r>
              <a:rPr lang="en-US" dirty="0"/>
              <a:t>, including NIH, NSF, and NIFA.</a:t>
            </a:r>
            <a:endParaRPr lang="en-US" dirty="0">
              <a:cs typeface="Calibri"/>
            </a:endParaRPr>
          </a:p>
        </p:txBody>
      </p:sp>
      <p:graphicFrame>
        <p:nvGraphicFramePr>
          <p:cNvPr id="4" name="Table 3">
            <a:extLst>
              <a:ext uri="{FF2B5EF4-FFF2-40B4-BE49-F238E27FC236}">
                <a16:creationId xmlns:a16="http://schemas.microsoft.com/office/drawing/2014/main" id="{C40EF819-77A1-D345-B094-55CF9B4216E8}"/>
              </a:ext>
            </a:extLst>
          </p:cNvPr>
          <p:cNvGraphicFramePr>
            <a:graphicFrameLocks noGrp="1"/>
          </p:cNvGraphicFramePr>
          <p:nvPr>
            <p:extLst>
              <p:ext uri="{D42A27DB-BD31-4B8C-83A1-F6EECF244321}">
                <p14:modId xmlns:p14="http://schemas.microsoft.com/office/powerpoint/2010/main" val="874043024"/>
              </p:ext>
            </p:extLst>
          </p:nvPr>
        </p:nvGraphicFramePr>
        <p:xfrm>
          <a:off x="5532153" y="1604047"/>
          <a:ext cx="4648507" cy="4278630"/>
        </p:xfrm>
        <a:graphic>
          <a:graphicData uri="http://schemas.openxmlformats.org/drawingml/2006/table">
            <a:tbl>
              <a:tblPr firstRow="1">
                <a:tableStyleId>{7E9639D4-E3E2-4D34-9284-5A2195B3D0D7}</a:tableStyleId>
              </a:tblPr>
              <a:tblGrid>
                <a:gridCol w="2621247">
                  <a:extLst>
                    <a:ext uri="{9D8B030D-6E8A-4147-A177-3AD203B41FA5}">
                      <a16:colId xmlns:a16="http://schemas.microsoft.com/office/drawing/2014/main" val="12431422"/>
                    </a:ext>
                  </a:extLst>
                </a:gridCol>
                <a:gridCol w="1248494">
                  <a:extLst>
                    <a:ext uri="{9D8B030D-6E8A-4147-A177-3AD203B41FA5}">
                      <a16:colId xmlns:a16="http://schemas.microsoft.com/office/drawing/2014/main" val="2990589754"/>
                    </a:ext>
                  </a:extLst>
                </a:gridCol>
                <a:gridCol w="778766">
                  <a:extLst>
                    <a:ext uri="{9D8B030D-6E8A-4147-A177-3AD203B41FA5}">
                      <a16:colId xmlns:a16="http://schemas.microsoft.com/office/drawing/2014/main" val="2276674515"/>
                    </a:ext>
                  </a:extLst>
                </a:gridCol>
              </a:tblGrid>
              <a:tr h="208260">
                <a:tc>
                  <a:txBody>
                    <a:bodyPr/>
                    <a:lstStyle/>
                    <a:p>
                      <a:pPr algn="l" fontAlgn="b"/>
                      <a:r>
                        <a:rPr lang="en-US" sz="1600" u="none" strike="noStrike" dirty="0">
                          <a:effectLst/>
                        </a:rPr>
                        <a:t>Field</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Completeness</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Validity</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5244278"/>
                  </a:ext>
                </a:extLst>
              </a:tr>
              <a:tr h="227256">
                <a:tc>
                  <a:txBody>
                    <a:bodyPr/>
                    <a:lstStyle/>
                    <a:p>
                      <a:pPr algn="l" fontAlgn="b"/>
                      <a:r>
                        <a:rPr lang="en-US" sz="1600" u="none" strike="noStrike" dirty="0" err="1">
                          <a:effectLst/>
                        </a:rPr>
                        <a:t>award_id_fain</a:t>
                      </a:r>
                      <a:endParaRPr lang="en-US" sz="1600" b="0" i="0" u="none" strike="noStrike" dirty="0">
                        <a:solidFill>
                          <a:srgbClr val="000000"/>
                        </a:solidFill>
                        <a:effectLst/>
                        <a:latin typeface="Calibri"/>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100.00</a:t>
                      </a:r>
                      <a:endParaRPr lang="en-US" sz="1600" b="0" i="0" u="none" strike="noStrike" dirty="0">
                        <a:solidFill>
                          <a:srgbClr val="000000"/>
                        </a:solidFill>
                        <a:effectLst/>
                        <a:latin typeface="Calibri"/>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9525" marR="9525" marT="9525" marB="0" anchor="b">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0060915"/>
                  </a:ext>
                </a:extLst>
              </a:tr>
              <a:tr h="227256">
                <a:tc>
                  <a:txBody>
                    <a:bodyPr/>
                    <a:lstStyle/>
                    <a:p>
                      <a:pPr algn="l" fontAlgn="b"/>
                      <a:r>
                        <a:rPr lang="en-US" sz="1600" u="none" strike="noStrike" dirty="0" err="1">
                          <a:effectLst/>
                        </a:rPr>
                        <a:t>federal_action_obligation</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100.00</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92.40</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2909110"/>
                  </a:ext>
                </a:extLst>
              </a:tr>
              <a:tr h="227256">
                <a:tc>
                  <a:txBody>
                    <a:bodyPr/>
                    <a:lstStyle/>
                    <a:p>
                      <a:pPr algn="l" fontAlgn="b"/>
                      <a:r>
                        <a:rPr lang="en-US" sz="1600" u="none" strike="noStrike" dirty="0" err="1">
                          <a:effectLst/>
                        </a:rPr>
                        <a:t>action_date</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100.00</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100</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630966"/>
                  </a:ext>
                </a:extLst>
              </a:tr>
              <a:tr h="227256">
                <a:tc>
                  <a:txBody>
                    <a:bodyPr/>
                    <a:lstStyle/>
                    <a:p>
                      <a:pPr algn="l" fontAlgn="b"/>
                      <a:r>
                        <a:rPr lang="en-US" sz="1600" u="none" strike="noStrike" dirty="0" err="1">
                          <a:effectLst/>
                        </a:rPr>
                        <a:t>period_of_performance_start</a:t>
                      </a:r>
                      <a:r>
                        <a:rPr lang="en-US" sz="1600" u="none" strike="noStrike" dirty="0">
                          <a:effectLst/>
                        </a:rPr>
                        <a:t>_</a:t>
                      </a:r>
                    </a:p>
                    <a:p>
                      <a:pPr algn="l" fontAlgn="b"/>
                      <a:r>
                        <a:rPr lang="en-US" sz="1600" u="none" strike="noStrike" dirty="0">
                          <a:effectLst/>
                        </a:rPr>
                        <a:t>date</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97.84</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97.84</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931569"/>
                  </a:ext>
                </a:extLst>
              </a:tr>
              <a:tr h="227256">
                <a:tc>
                  <a:txBody>
                    <a:bodyPr/>
                    <a:lstStyle/>
                    <a:p>
                      <a:pPr algn="l" fontAlgn="b"/>
                      <a:r>
                        <a:rPr lang="en-US" sz="1600" u="none" strike="noStrike" dirty="0" err="1">
                          <a:effectLst/>
                        </a:rPr>
                        <a:t>period_of_performance</a:t>
                      </a:r>
                      <a:r>
                        <a:rPr lang="en-US" sz="1600" u="none" strike="noStrike" dirty="0">
                          <a:effectLst/>
                        </a:rPr>
                        <a:t>_</a:t>
                      </a:r>
                    </a:p>
                    <a:p>
                      <a:pPr algn="l" fontAlgn="b"/>
                      <a:r>
                        <a:rPr lang="en-US" sz="1600" u="none" strike="noStrike" dirty="0" err="1">
                          <a:effectLst/>
                        </a:rPr>
                        <a:t>current_end_date</a:t>
                      </a:r>
                      <a:endParaRPr lang="en-US" sz="16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97.53</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97.5</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0208799"/>
                  </a:ext>
                </a:extLst>
              </a:tr>
              <a:tr h="227256">
                <a:tc>
                  <a:txBody>
                    <a:bodyPr/>
                    <a:lstStyle/>
                    <a:p>
                      <a:pPr algn="l" fontAlgn="b"/>
                      <a:r>
                        <a:rPr lang="en-US" sz="1600" u="none" strike="noStrike" dirty="0" err="1">
                          <a:effectLst/>
                        </a:rPr>
                        <a:t>awarding_agency_name</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100.00</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chemeClr val="bg1">
                            <a:lumMod val="65000"/>
                          </a:schemeClr>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45826411"/>
                  </a:ext>
                </a:extLst>
              </a:tr>
              <a:tr h="227256">
                <a:tc>
                  <a:txBody>
                    <a:bodyPr/>
                    <a:lstStyle/>
                    <a:p>
                      <a:pPr algn="l" fontAlgn="b"/>
                      <a:r>
                        <a:rPr lang="en-US" sz="1600" u="none" strike="noStrike" dirty="0" err="1">
                          <a:effectLst/>
                        </a:rPr>
                        <a:t>awarding_sub_agency</a:t>
                      </a:r>
                      <a:r>
                        <a:rPr lang="en-US" sz="1600" u="none" strike="noStrike" dirty="0">
                          <a:effectLst/>
                        </a:rPr>
                        <a:t>_</a:t>
                      </a:r>
                    </a:p>
                    <a:p>
                      <a:pPr algn="l" fontAlgn="b"/>
                      <a:r>
                        <a:rPr lang="en-US" sz="1600" u="none" strike="noStrike" dirty="0">
                          <a:effectLst/>
                        </a:rPr>
                        <a:t>name</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100.00</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chemeClr val="bg1">
                            <a:lumMod val="65000"/>
                          </a:schemeClr>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09962532"/>
                  </a:ext>
                </a:extLst>
              </a:tr>
              <a:tr h="227256">
                <a:tc>
                  <a:txBody>
                    <a:bodyPr/>
                    <a:lstStyle/>
                    <a:p>
                      <a:pPr algn="l" fontAlgn="b"/>
                      <a:r>
                        <a:rPr lang="en-US" sz="1600" u="none" strike="noStrike" dirty="0" err="1">
                          <a:effectLst/>
                        </a:rPr>
                        <a:t>awarding_office_name</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1.25</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chemeClr val="bg1">
                            <a:lumMod val="65000"/>
                          </a:schemeClr>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64129109"/>
                  </a:ext>
                </a:extLst>
              </a:tr>
              <a:tr h="227256">
                <a:tc>
                  <a:txBody>
                    <a:bodyPr/>
                    <a:lstStyle/>
                    <a:p>
                      <a:pPr algn="l" fontAlgn="b"/>
                      <a:r>
                        <a:rPr lang="en-US" sz="1600" u="none" strike="noStrike" dirty="0" err="1">
                          <a:effectLst/>
                        </a:rPr>
                        <a:t>funding_agency_name</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0.94</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chemeClr val="bg1">
                            <a:lumMod val="65000"/>
                          </a:schemeClr>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49095665"/>
                  </a:ext>
                </a:extLst>
              </a:tr>
              <a:tr h="227256">
                <a:tc>
                  <a:txBody>
                    <a:bodyPr/>
                    <a:lstStyle/>
                    <a:p>
                      <a:pPr algn="l" fontAlgn="b"/>
                      <a:r>
                        <a:rPr lang="en-US" sz="1600" u="none" strike="noStrike" dirty="0" err="1">
                          <a:effectLst/>
                        </a:rPr>
                        <a:t>funding_sub_agency_name</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0.93</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chemeClr val="bg1">
                            <a:lumMod val="65000"/>
                          </a:schemeClr>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07109225"/>
                  </a:ext>
                </a:extLst>
              </a:tr>
              <a:tr h="227256">
                <a:tc>
                  <a:txBody>
                    <a:bodyPr/>
                    <a:lstStyle/>
                    <a:p>
                      <a:pPr algn="l" fontAlgn="b"/>
                      <a:r>
                        <a:rPr lang="en-US" sz="1600" u="none" strike="noStrike" dirty="0" err="1">
                          <a:effectLst/>
                        </a:rPr>
                        <a:t>funding_office_name</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0.88</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chemeClr val="bg1">
                            <a:lumMod val="65000"/>
                          </a:schemeClr>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96601347"/>
                  </a:ext>
                </a:extLst>
              </a:tr>
              <a:tr h="227256">
                <a:tc>
                  <a:txBody>
                    <a:bodyPr/>
                    <a:lstStyle/>
                    <a:p>
                      <a:pPr algn="l" fontAlgn="b"/>
                      <a:r>
                        <a:rPr lang="en-US" sz="1600" u="none" strike="noStrike" dirty="0" err="1">
                          <a:effectLst/>
                        </a:rPr>
                        <a:t>recipient_name</a:t>
                      </a:r>
                      <a:endParaRPr lang="en-US" sz="1600" b="0" i="0" u="none" strike="noStrike" dirty="0" err="1">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600" u="none" strike="noStrike" dirty="0">
                          <a:effectLst/>
                        </a:rPr>
                        <a:t>99.998</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chemeClr val="bg1">
                            <a:lumMod val="65000"/>
                          </a:schemeClr>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81928652"/>
                  </a:ext>
                </a:extLst>
              </a:tr>
              <a:tr h="227256">
                <a:tc>
                  <a:txBody>
                    <a:bodyPr/>
                    <a:lstStyle/>
                    <a:p>
                      <a:pPr algn="l" fontAlgn="b"/>
                      <a:r>
                        <a:rPr lang="en-US" sz="1600" u="none" strike="noStrike" dirty="0" err="1">
                          <a:effectLst/>
                        </a:rPr>
                        <a:t>cfda_number</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600" u="none" strike="noStrike" dirty="0">
                          <a:effectLst/>
                        </a:rPr>
                        <a:t>99.997</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600" u="none" strike="noStrike" dirty="0">
                          <a:effectLst/>
                        </a:rPr>
                        <a:t>85.53</a:t>
                      </a:r>
                      <a:endParaRPr lang="en-US" sz="1600" b="0" i="0" u="none" strike="noStrike" dirty="0">
                        <a:solidFill>
                          <a:srgbClr val="000000"/>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73604475"/>
                  </a:ext>
                </a:extLst>
              </a:tr>
            </a:tbl>
          </a:graphicData>
        </a:graphic>
      </p:graphicFrame>
    </p:spTree>
    <p:extLst>
      <p:ext uri="{BB962C8B-B14F-4D97-AF65-F5344CB8AC3E}">
        <p14:creationId xmlns:p14="http://schemas.microsoft.com/office/powerpoint/2010/main" val="917931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744AFD-F3EF-7C4B-B418-7CD4B737081E}"/>
              </a:ext>
            </a:extLst>
          </p:cNvPr>
          <p:cNvSpPr>
            <a:spLocks noGrp="1"/>
          </p:cNvSpPr>
          <p:nvPr>
            <p:ph type="body" sz="quarter" idx="13"/>
          </p:nvPr>
        </p:nvSpPr>
        <p:spPr>
          <a:xfrm>
            <a:off x="0" y="300058"/>
            <a:ext cx="10972800" cy="508150"/>
          </a:xfrm>
        </p:spPr>
        <p:txBody>
          <a:bodyPr vert="horz" anchor="t"/>
          <a:lstStyle/>
          <a:p>
            <a:r>
              <a:rPr lang="en-US" sz="3600" b="1" dirty="0">
                <a:latin typeface="Calibri"/>
                <a:cs typeface="Calibri"/>
              </a:rPr>
              <a:t>Focus on Fed </a:t>
            </a:r>
            <a:r>
              <a:rPr lang="en-US" sz="3600" b="1" dirty="0" err="1">
                <a:latin typeface="Calibri"/>
                <a:cs typeface="Calibri"/>
              </a:rPr>
              <a:t>RePORTER</a:t>
            </a:r>
            <a:r>
              <a:rPr lang="en-US" sz="3600" b="1" dirty="0">
                <a:latin typeface="Calibri"/>
                <a:cs typeface="Calibri"/>
              </a:rPr>
              <a:t> and USA Spending</a:t>
            </a:r>
          </a:p>
        </p:txBody>
      </p:sp>
      <p:graphicFrame>
        <p:nvGraphicFramePr>
          <p:cNvPr id="8" name="Table 7">
            <a:extLst>
              <a:ext uri="{FF2B5EF4-FFF2-40B4-BE49-F238E27FC236}">
                <a16:creationId xmlns:a16="http://schemas.microsoft.com/office/drawing/2014/main" id="{B37D8F82-D6B6-F245-9E2B-53B04DD190A4}"/>
              </a:ext>
            </a:extLst>
          </p:cNvPr>
          <p:cNvGraphicFramePr>
            <a:graphicFrameLocks noGrp="1"/>
          </p:cNvGraphicFramePr>
          <p:nvPr>
            <p:extLst>
              <p:ext uri="{D42A27DB-BD31-4B8C-83A1-F6EECF244321}">
                <p14:modId xmlns:p14="http://schemas.microsoft.com/office/powerpoint/2010/main" val="1545674118"/>
              </p:ext>
            </p:extLst>
          </p:nvPr>
        </p:nvGraphicFramePr>
        <p:xfrm>
          <a:off x="854207" y="1017396"/>
          <a:ext cx="9425355" cy="5303520"/>
        </p:xfrm>
        <a:graphic>
          <a:graphicData uri="http://schemas.openxmlformats.org/drawingml/2006/table">
            <a:tbl>
              <a:tblPr firstRow="1" bandRow="1">
                <a:tableStyleId>{7E9639D4-E3E2-4D34-9284-5A2195B3D0D7}</a:tableStyleId>
              </a:tblPr>
              <a:tblGrid>
                <a:gridCol w="2335237">
                  <a:extLst>
                    <a:ext uri="{9D8B030D-6E8A-4147-A177-3AD203B41FA5}">
                      <a16:colId xmlns:a16="http://schemas.microsoft.com/office/drawing/2014/main" val="1380342102"/>
                    </a:ext>
                  </a:extLst>
                </a:gridCol>
                <a:gridCol w="3334043">
                  <a:extLst>
                    <a:ext uri="{9D8B030D-6E8A-4147-A177-3AD203B41FA5}">
                      <a16:colId xmlns:a16="http://schemas.microsoft.com/office/drawing/2014/main" val="4272648338"/>
                    </a:ext>
                  </a:extLst>
                </a:gridCol>
                <a:gridCol w="3756075">
                  <a:extLst>
                    <a:ext uri="{9D8B030D-6E8A-4147-A177-3AD203B41FA5}">
                      <a16:colId xmlns:a16="http://schemas.microsoft.com/office/drawing/2014/main" val="2614629234"/>
                    </a:ext>
                  </a:extLst>
                </a:gridCol>
              </a:tblGrid>
              <a:tr h="440871">
                <a:tc>
                  <a:txBody>
                    <a:bodyPr/>
                    <a:lstStyle/>
                    <a:p>
                      <a:endParaRPr lang="en-US" sz="2400" dirty="0"/>
                    </a:p>
                  </a:txBody>
                  <a:tcPr/>
                </a:tc>
                <a:tc>
                  <a:txBody>
                    <a:bodyPr/>
                    <a:lstStyle/>
                    <a:p>
                      <a:r>
                        <a:rPr lang="en-US" sz="2400" dirty="0"/>
                        <a:t>Fed </a:t>
                      </a:r>
                      <a:r>
                        <a:rPr lang="en-US" sz="2400" dirty="0" err="1"/>
                        <a:t>RePORTER</a:t>
                      </a:r>
                      <a:endParaRPr lang="en-US" sz="2400" dirty="0"/>
                    </a:p>
                  </a:txBody>
                  <a:tcPr/>
                </a:tc>
                <a:tc>
                  <a:txBody>
                    <a:bodyPr/>
                    <a:lstStyle/>
                    <a:p>
                      <a:r>
                        <a:rPr lang="en-US" sz="2400" dirty="0"/>
                        <a:t>USA Spending (Transaction)</a:t>
                      </a:r>
                    </a:p>
                  </a:txBody>
                  <a:tcPr/>
                </a:tc>
                <a:extLst>
                  <a:ext uri="{0D108BD9-81ED-4DB2-BD59-A6C34878D82A}">
                    <a16:rowId xmlns:a16="http://schemas.microsoft.com/office/drawing/2014/main" val="2616088675"/>
                  </a:ext>
                </a:extLst>
              </a:tr>
              <a:tr h="370840">
                <a:tc>
                  <a:txBody>
                    <a:bodyPr/>
                    <a:lstStyle/>
                    <a:p>
                      <a:r>
                        <a:rPr lang="en-US" sz="2400" i="1" dirty="0"/>
                        <a:t>Level of detail</a:t>
                      </a:r>
                    </a:p>
                  </a:txBody>
                  <a:tcPr>
                    <a:lnB w="12700" cap="flat" cmpd="sng" algn="ctr">
                      <a:solidFill>
                        <a:schemeClr val="bg1">
                          <a:lumMod val="85000"/>
                        </a:schemeClr>
                      </a:solidFill>
                      <a:prstDash val="solid"/>
                      <a:round/>
                      <a:headEnd type="none" w="med" len="med"/>
                      <a:tailEnd type="none" w="med" len="med"/>
                    </a:lnB>
                  </a:tcPr>
                </a:tc>
                <a:tc>
                  <a:txBody>
                    <a:bodyPr/>
                    <a:lstStyle/>
                    <a:p>
                      <a:r>
                        <a:rPr lang="en-US" sz="2400" dirty="0"/>
                        <a:t>Project</a:t>
                      </a:r>
                    </a:p>
                  </a:txBody>
                  <a:tcPr>
                    <a:lnB w="12700" cap="flat" cmpd="sng" algn="ctr">
                      <a:solidFill>
                        <a:schemeClr val="bg1">
                          <a:lumMod val="85000"/>
                        </a:schemeClr>
                      </a:solidFill>
                      <a:prstDash val="solid"/>
                      <a:round/>
                      <a:headEnd type="none" w="med" len="med"/>
                      <a:tailEnd type="none" w="med" len="med"/>
                    </a:lnB>
                  </a:tcPr>
                </a:tc>
                <a:tc>
                  <a:txBody>
                    <a:bodyPr/>
                    <a:lstStyle/>
                    <a:p>
                      <a:r>
                        <a:rPr lang="en-US" sz="2400" dirty="0"/>
                        <a:t>Transaction</a:t>
                      </a:r>
                    </a:p>
                  </a:txBody>
                  <a:tcP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46489014"/>
                  </a:ext>
                </a:extLst>
              </a:tr>
              <a:tr h="370840">
                <a:tc>
                  <a:txBody>
                    <a:bodyPr/>
                    <a:lstStyle/>
                    <a:p>
                      <a:r>
                        <a:rPr lang="en-US" sz="2400" i="1" dirty="0"/>
                        <a:t>Dates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2400" dirty="0"/>
                        <a:t>Notification of grant award</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2400" dirty="0"/>
                        <a:t>Transaction date</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88083581"/>
                  </a:ext>
                </a:extLst>
              </a:tr>
              <a:tr h="370840">
                <a:tc>
                  <a:txBody>
                    <a:bodyPr/>
                    <a:lstStyle/>
                    <a:p>
                      <a:pPr marL="0" marR="0" lvl="0" indent="0" algn="l" defTabSz="457209" rtl="0" eaLnBrk="1" fontAlgn="auto" latinLnBrk="0" hangingPunct="1">
                        <a:lnSpc>
                          <a:spcPct val="100000"/>
                        </a:lnSpc>
                        <a:spcBef>
                          <a:spcPts val="0"/>
                        </a:spcBef>
                        <a:spcAft>
                          <a:spcPts val="0"/>
                        </a:spcAft>
                        <a:buClrTx/>
                        <a:buSzTx/>
                        <a:buFontTx/>
                        <a:buNone/>
                        <a:tabLst/>
                        <a:defRPr/>
                      </a:pPr>
                      <a:r>
                        <a:rPr lang="en-US" sz="2400" i="1" dirty="0"/>
                        <a:t>Detailed information on projects?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2400" dirty="0"/>
                        <a:t>Project title and keywords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2400" dirty="0"/>
                        <a:t>“Award description” and CFDA title</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06856269"/>
                  </a:ext>
                </a:extLst>
              </a:tr>
              <a:tr h="370840">
                <a:tc>
                  <a:txBody>
                    <a:bodyPr/>
                    <a:lstStyle/>
                    <a:p>
                      <a:pPr marL="0" marR="0" lvl="0" indent="0" algn="l" defTabSz="457209" rtl="0" eaLnBrk="1" fontAlgn="auto" latinLnBrk="0" hangingPunct="1">
                        <a:lnSpc>
                          <a:spcPct val="100000"/>
                        </a:lnSpc>
                        <a:spcBef>
                          <a:spcPts val="0"/>
                        </a:spcBef>
                        <a:spcAft>
                          <a:spcPts val="0"/>
                        </a:spcAft>
                        <a:buClrTx/>
                        <a:buSzTx/>
                        <a:buFontTx/>
                        <a:buNone/>
                        <a:tabLst/>
                        <a:defRPr/>
                      </a:pPr>
                      <a:r>
                        <a:rPr lang="en-US" sz="2400" i="1" dirty="0"/>
                        <a:t>Easy to determine what is research?</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2400" dirty="0"/>
                        <a:t>Yes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2400" dirty="0"/>
                        <a:t>No</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59692574"/>
                  </a:ext>
                </a:extLst>
              </a:tr>
              <a:tr h="370840">
                <a:tc>
                  <a:txBody>
                    <a:bodyPr/>
                    <a:lstStyle/>
                    <a:p>
                      <a:r>
                        <a:rPr lang="en-US" sz="2400" i="1" dirty="0"/>
                        <a:t>Easy to determine institution type?</a:t>
                      </a:r>
                    </a:p>
                  </a:txBody>
                  <a:tcPr>
                    <a:lnT w="12700" cap="flat" cmpd="sng" algn="ctr">
                      <a:solidFill>
                        <a:schemeClr val="bg1">
                          <a:lumMod val="85000"/>
                        </a:schemeClr>
                      </a:solidFill>
                      <a:prstDash val="solid"/>
                      <a:round/>
                      <a:headEnd type="none" w="med" len="med"/>
                      <a:tailEnd type="none" w="med" len="med"/>
                    </a:lnT>
                  </a:tcPr>
                </a:tc>
                <a:tc>
                  <a:txBody>
                    <a:bodyPr/>
                    <a:lstStyle/>
                    <a:p>
                      <a:r>
                        <a:rPr lang="en-US" sz="2400" dirty="0"/>
                        <a:t>No</a:t>
                      </a:r>
                    </a:p>
                  </a:txBody>
                  <a:tcPr>
                    <a:lnT w="12700" cap="flat" cmpd="sng" algn="ctr">
                      <a:solidFill>
                        <a:schemeClr val="bg1">
                          <a:lumMod val="85000"/>
                        </a:schemeClr>
                      </a:solidFill>
                      <a:prstDash val="solid"/>
                      <a:round/>
                      <a:headEnd type="none" w="med" len="med"/>
                      <a:tailEnd type="none" w="med" len="med"/>
                    </a:lnT>
                  </a:tcPr>
                </a:tc>
                <a:tc>
                  <a:txBody>
                    <a:bodyPr/>
                    <a:lstStyle/>
                    <a:p>
                      <a:r>
                        <a:rPr lang="en-US" sz="2400" dirty="0"/>
                        <a:t>Yes: can choose to download only grants to nonprofit/higher ed</a:t>
                      </a:r>
                    </a:p>
                  </a:txBody>
                  <a:tcPr>
                    <a:lnT w="12700"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1146405"/>
                  </a:ext>
                </a:extLst>
              </a:tr>
            </a:tbl>
          </a:graphicData>
        </a:graphic>
      </p:graphicFrame>
    </p:spTree>
    <p:extLst>
      <p:ext uri="{BB962C8B-B14F-4D97-AF65-F5344CB8AC3E}">
        <p14:creationId xmlns:p14="http://schemas.microsoft.com/office/powerpoint/2010/main" val="1940105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ABB1B69-736B-9C48-B04D-DBBC648CA90F}"/>
              </a:ext>
            </a:extLst>
          </p:cNvPr>
          <p:cNvSpPr>
            <a:spLocks noGrp="1"/>
          </p:cNvSpPr>
          <p:nvPr>
            <p:ph type="sldNum" sz="quarter" idx="4294967295"/>
          </p:nvPr>
        </p:nvSpPr>
        <p:spPr>
          <a:xfrm>
            <a:off x="0" y="6459538"/>
            <a:ext cx="2560638" cy="365125"/>
          </a:xfrm>
          <a:prstGeom prst="rect">
            <a:avLst/>
          </a:prstGeom>
        </p:spPr>
        <p:txBody>
          <a:bodyPr/>
          <a:lstStyle/>
          <a:p>
            <a:fld id="{0F418C06-167A-E646-9EF6-18275B625F6B}" type="slidenum">
              <a:rPr lang="en-US" smtClean="0"/>
              <a:pPr/>
              <a:t>18</a:t>
            </a:fld>
            <a:endParaRPr lang="en-US"/>
          </a:p>
        </p:txBody>
      </p:sp>
      <p:sp>
        <p:nvSpPr>
          <p:cNvPr id="8" name="TextBox 7">
            <a:extLst>
              <a:ext uri="{FF2B5EF4-FFF2-40B4-BE49-F238E27FC236}">
                <a16:creationId xmlns:a16="http://schemas.microsoft.com/office/drawing/2014/main" id="{00EF2607-EA70-CA43-9A07-6070DCD60B17}"/>
              </a:ext>
            </a:extLst>
          </p:cNvPr>
          <p:cNvSpPr txBox="1"/>
          <p:nvPr/>
        </p:nvSpPr>
        <p:spPr>
          <a:xfrm>
            <a:off x="354677" y="1340327"/>
            <a:ext cx="3172825" cy="4431983"/>
          </a:xfrm>
          <a:prstGeom prst="rect">
            <a:avLst/>
          </a:prstGeom>
          <a:solidFill>
            <a:schemeClr val="bg2"/>
          </a:solidFill>
        </p:spPr>
        <p:txBody>
          <a:bodyPr wrap="square" rtlCol="0" anchor="t">
            <a:spAutoFit/>
          </a:bodyPr>
          <a:lstStyle/>
          <a:p>
            <a:pPr>
              <a:spcAft>
                <a:spcPts val="1200"/>
              </a:spcAft>
            </a:pPr>
            <a:endParaRPr lang="en-US" sz="1600" b="1" dirty="0"/>
          </a:p>
          <a:p>
            <a:pPr>
              <a:spcAft>
                <a:spcPts val="1200"/>
              </a:spcAft>
            </a:pPr>
            <a:endParaRPr lang="en-US" sz="1600" b="1" dirty="0"/>
          </a:p>
          <a:p>
            <a:pPr>
              <a:spcAft>
                <a:spcPts val="1200"/>
              </a:spcAft>
            </a:pPr>
            <a:endParaRPr lang="en-US" sz="1600" b="1" dirty="0"/>
          </a:p>
          <a:p>
            <a:pPr>
              <a:spcAft>
                <a:spcPts val="1200"/>
              </a:spcAft>
            </a:pPr>
            <a:r>
              <a:rPr lang="en-US" sz="1600" b="1" dirty="0"/>
              <a:t>Title: </a:t>
            </a:r>
            <a:r>
              <a:rPr lang="en-US" sz="1600" dirty="0"/>
              <a:t>Novel Cathode for Long-Cycling </a:t>
            </a:r>
            <a:r>
              <a:rPr lang="en-US" sz="1600" dirty="0" err="1"/>
              <a:t>Capacititive</a:t>
            </a:r>
            <a:r>
              <a:rPr lang="en-US" sz="1600" dirty="0"/>
              <a:t> Deionization</a:t>
            </a:r>
            <a:endParaRPr lang="en-US" sz="1600" dirty="0">
              <a:cs typeface="Calibri"/>
            </a:endParaRPr>
          </a:p>
          <a:p>
            <a:pPr>
              <a:spcAft>
                <a:spcPts val="1200"/>
              </a:spcAft>
            </a:pPr>
            <a:r>
              <a:rPr lang="en-US" sz="1600" b="1" dirty="0"/>
              <a:t>Award notice date: </a:t>
            </a:r>
            <a:r>
              <a:rPr lang="en-US" sz="1600" dirty="0"/>
              <a:t>9/19/2016 (FY16)</a:t>
            </a:r>
            <a:endParaRPr lang="en-US" sz="1600" dirty="0">
              <a:cs typeface="Calibri"/>
            </a:endParaRPr>
          </a:p>
          <a:p>
            <a:pPr>
              <a:spcAft>
                <a:spcPts val="1200"/>
              </a:spcAft>
            </a:pPr>
            <a:r>
              <a:rPr lang="en-US" sz="1600" b="1" dirty="0"/>
              <a:t>Start date: </a:t>
            </a:r>
            <a:r>
              <a:rPr lang="en-US" sz="1600" dirty="0"/>
              <a:t>10/1/2016 (FY17)</a:t>
            </a:r>
            <a:endParaRPr lang="en-US" sz="1600" dirty="0">
              <a:cs typeface="Calibri"/>
            </a:endParaRPr>
          </a:p>
          <a:p>
            <a:pPr>
              <a:spcAft>
                <a:spcPts val="1200"/>
              </a:spcAft>
            </a:pPr>
            <a:r>
              <a:rPr lang="en-US" sz="1600" b="1" dirty="0">
                <a:solidFill>
                  <a:srgbClr val="00B050"/>
                </a:solidFill>
              </a:rPr>
              <a:t>Fed </a:t>
            </a:r>
            <a:r>
              <a:rPr lang="en-US" sz="1600" b="1" dirty="0" err="1">
                <a:solidFill>
                  <a:srgbClr val="00B050"/>
                </a:solidFill>
              </a:rPr>
              <a:t>RePORTER</a:t>
            </a:r>
            <a:r>
              <a:rPr lang="en-US" sz="1600" b="1" dirty="0">
                <a:solidFill>
                  <a:srgbClr val="00B050"/>
                </a:solidFill>
              </a:rPr>
              <a:t> fiscal year</a:t>
            </a:r>
            <a:r>
              <a:rPr lang="en-US" sz="1600" dirty="0">
                <a:solidFill>
                  <a:srgbClr val="00B050"/>
                </a:solidFill>
              </a:rPr>
              <a:t>: 2016</a:t>
            </a:r>
            <a:endParaRPr lang="en-US" sz="1600" dirty="0">
              <a:solidFill>
                <a:srgbClr val="00B050"/>
              </a:solidFill>
              <a:cs typeface="Calibri"/>
            </a:endParaRPr>
          </a:p>
          <a:p>
            <a:pPr>
              <a:spcAft>
                <a:spcPts val="1200"/>
              </a:spcAft>
            </a:pPr>
            <a:r>
              <a:rPr lang="en-US" sz="1600" b="1" dirty="0"/>
              <a:t>Fed </a:t>
            </a:r>
            <a:r>
              <a:rPr lang="en-US" sz="1600" b="1" dirty="0" err="1"/>
              <a:t>RePORTER</a:t>
            </a:r>
            <a:r>
              <a:rPr lang="en-US" sz="1600" dirty="0"/>
              <a:t> </a:t>
            </a:r>
            <a:r>
              <a:rPr lang="en-US" sz="1600" b="1" dirty="0"/>
              <a:t>total</a:t>
            </a:r>
            <a:r>
              <a:rPr lang="en-US" sz="1600" dirty="0"/>
              <a:t>: $744,440</a:t>
            </a:r>
            <a:endParaRPr lang="en-US" sz="1600" dirty="0">
              <a:cs typeface="Calibri"/>
            </a:endParaRPr>
          </a:p>
          <a:p>
            <a:pPr>
              <a:spcAft>
                <a:spcPts val="1200"/>
              </a:spcAft>
            </a:pPr>
            <a:r>
              <a:rPr lang="en-US" sz="1600" b="1" dirty="0">
                <a:solidFill>
                  <a:schemeClr val="accent2"/>
                </a:solidFill>
              </a:rPr>
              <a:t>USA Spending 2016 Transactions</a:t>
            </a:r>
            <a:r>
              <a:rPr lang="en-US" sz="1600" dirty="0">
                <a:solidFill>
                  <a:schemeClr val="accent2"/>
                </a:solidFill>
              </a:rPr>
              <a:t>: 0</a:t>
            </a:r>
            <a:endParaRPr lang="en-US" sz="1600" dirty="0">
              <a:solidFill>
                <a:schemeClr val="accent2"/>
              </a:solidFill>
              <a:cs typeface="Calibri"/>
            </a:endParaRPr>
          </a:p>
          <a:p>
            <a:pPr>
              <a:spcAft>
                <a:spcPts val="1200"/>
              </a:spcAft>
            </a:pPr>
            <a:r>
              <a:rPr lang="en-US" sz="1600" b="1" dirty="0"/>
              <a:t>2016 transaction total</a:t>
            </a:r>
            <a:r>
              <a:rPr lang="en-US" sz="1600" dirty="0"/>
              <a:t>: $0</a:t>
            </a:r>
            <a:endParaRPr lang="en-US" sz="1600" dirty="0">
              <a:cs typeface="Calibri"/>
            </a:endParaRPr>
          </a:p>
        </p:txBody>
      </p:sp>
      <p:sp>
        <p:nvSpPr>
          <p:cNvPr id="10" name="TextBox 9">
            <a:extLst>
              <a:ext uri="{FF2B5EF4-FFF2-40B4-BE49-F238E27FC236}">
                <a16:creationId xmlns:a16="http://schemas.microsoft.com/office/drawing/2014/main" id="{64767F9A-D537-AC46-84F3-02F251CE0EB4}"/>
              </a:ext>
            </a:extLst>
          </p:cNvPr>
          <p:cNvSpPr txBox="1"/>
          <p:nvPr/>
        </p:nvSpPr>
        <p:spPr>
          <a:xfrm>
            <a:off x="3863001" y="1340327"/>
            <a:ext cx="3172825" cy="4431983"/>
          </a:xfrm>
          <a:prstGeom prst="rect">
            <a:avLst/>
          </a:prstGeom>
          <a:solidFill>
            <a:schemeClr val="bg2"/>
          </a:solidFill>
        </p:spPr>
        <p:txBody>
          <a:bodyPr wrap="square" rtlCol="0">
            <a:spAutoFit/>
          </a:bodyPr>
          <a:lstStyle/>
          <a:p>
            <a:pPr>
              <a:spcAft>
                <a:spcPts val="1200"/>
              </a:spcAft>
            </a:pPr>
            <a:endParaRPr lang="en-US" sz="1600" b="1" dirty="0"/>
          </a:p>
          <a:p>
            <a:pPr>
              <a:spcAft>
                <a:spcPts val="1200"/>
              </a:spcAft>
            </a:pPr>
            <a:endParaRPr lang="en-US" sz="1600" b="1" dirty="0"/>
          </a:p>
          <a:p>
            <a:pPr>
              <a:spcAft>
                <a:spcPts val="1200"/>
              </a:spcAft>
            </a:pPr>
            <a:endParaRPr lang="en-US" sz="1600" b="1" dirty="0"/>
          </a:p>
          <a:p>
            <a:pPr>
              <a:spcAft>
                <a:spcPts val="1200"/>
              </a:spcAft>
            </a:pPr>
            <a:r>
              <a:rPr lang="en-US" sz="1600" b="1" dirty="0"/>
              <a:t>Title: </a:t>
            </a:r>
            <a:r>
              <a:rPr lang="en-US" sz="1600" dirty="0"/>
              <a:t>Center for Hybrid Multicore Productivity Research</a:t>
            </a:r>
          </a:p>
          <a:p>
            <a:pPr>
              <a:spcAft>
                <a:spcPts val="1200"/>
              </a:spcAft>
            </a:pPr>
            <a:r>
              <a:rPr lang="en-US" sz="1600" b="1" dirty="0"/>
              <a:t>Award notice date: </a:t>
            </a:r>
            <a:r>
              <a:rPr lang="en-US" sz="1600" dirty="0"/>
              <a:t>8/1/2016 (FY16)</a:t>
            </a:r>
          </a:p>
          <a:p>
            <a:pPr>
              <a:spcAft>
                <a:spcPts val="1200"/>
              </a:spcAft>
            </a:pPr>
            <a:r>
              <a:rPr lang="en-US" sz="1600" b="1" dirty="0"/>
              <a:t>Start date: </a:t>
            </a:r>
            <a:r>
              <a:rPr lang="en-US" sz="1600" dirty="0"/>
              <a:t>8/1/2016 (FY16)</a:t>
            </a:r>
          </a:p>
          <a:p>
            <a:pPr>
              <a:spcAft>
                <a:spcPts val="1200"/>
              </a:spcAft>
            </a:pPr>
            <a:r>
              <a:rPr lang="en-US" sz="1600" b="1" dirty="0">
                <a:solidFill>
                  <a:srgbClr val="00B050"/>
                </a:solidFill>
              </a:rPr>
              <a:t>Fed </a:t>
            </a:r>
            <a:r>
              <a:rPr lang="en-US" sz="1600" b="1" dirty="0" err="1">
                <a:solidFill>
                  <a:srgbClr val="00B050"/>
                </a:solidFill>
              </a:rPr>
              <a:t>RePORTER</a:t>
            </a:r>
            <a:r>
              <a:rPr lang="en-US" sz="1600" b="1" dirty="0">
                <a:solidFill>
                  <a:srgbClr val="00B050"/>
                </a:solidFill>
              </a:rPr>
              <a:t> fiscal year: </a:t>
            </a:r>
            <a:r>
              <a:rPr lang="en-US" sz="1600" dirty="0">
                <a:solidFill>
                  <a:srgbClr val="00B050"/>
                </a:solidFill>
              </a:rPr>
              <a:t>2016</a:t>
            </a:r>
          </a:p>
          <a:p>
            <a:pPr>
              <a:spcAft>
                <a:spcPts val="1200"/>
              </a:spcAft>
            </a:pPr>
            <a:r>
              <a:rPr lang="en-US" sz="1600" b="1" dirty="0"/>
              <a:t>Fed </a:t>
            </a:r>
            <a:r>
              <a:rPr lang="en-US" sz="1600" b="1" dirty="0" err="1"/>
              <a:t>RePORTER</a:t>
            </a:r>
            <a:r>
              <a:rPr lang="en-US" sz="1600" b="1" dirty="0"/>
              <a:t> year total: </a:t>
            </a:r>
            <a:r>
              <a:rPr lang="en-US" sz="1600" dirty="0"/>
              <a:t>$199,974 </a:t>
            </a:r>
          </a:p>
          <a:p>
            <a:pPr>
              <a:spcAft>
                <a:spcPts val="1200"/>
              </a:spcAft>
            </a:pPr>
            <a:r>
              <a:rPr lang="en-US" sz="1600" b="1" dirty="0">
                <a:solidFill>
                  <a:srgbClr val="00B050"/>
                </a:solidFill>
              </a:rPr>
              <a:t>USA Spending 2016 transactions:</a:t>
            </a:r>
            <a:r>
              <a:rPr lang="en-US" sz="1600" dirty="0">
                <a:solidFill>
                  <a:srgbClr val="00B050"/>
                </a:solidFill>
              </a:rPr>
              <a:t> 2</a:t>
            </a:r>
          </a:p>
          <a:p>
            <a:pPr>
              <a:spcAft>
                <a:spcPts val="1200"/>
              </a:spcAft>
            </a:pPr>
            <a:r>
              <a:rPr lang="en-US" sz="1600" b="1" dirty="0"/>
              <a:t>2016 transaction total: </a:t>
            </a:r>
            <a:r>
              <a:rPr lang="en-US" sz="1600" dirty="0"/>
              <a:t>$199,974</a:t>
            </a:r>
          </a:p>
        </p:txBody>
      </p:sp>
      <p:sp>
        <p:nvSpPr>
          <p:cNvPr id="12" name="TextBox 11">
            <a:extLst>
              <a:ext uri="{FF2B5EF4-FFF2-40B4-BE49-F238E27FC236}">
                <a16:creationId xmlns:a16="http://schemas.microsoft.com/office/drawing/2014/main" id="{2D8C6232-F45C-2C45-A78A-DEF4DB89413B}"/>
              </a:ext>
            </a:extLst>
          </p:cNvPr>
          <p:cNvSpPr txBox="1"/>
          <p:nvPr/>
        </p:nvSpPr>
        <p:spPr>
          <a:xfrm>
            <a:off x="7371325" y="1340327"/>
            <a:ext cx="3172825" cy="4431983"/>
          </a:xfrm>
          <a:prstGeom prst="rect">
            <a:avLst/>
          </a:prstGeom>
          <a:solidFill>
            <a:schemeClr val="bg2"/>
          </a:solidFill>
        </p:spPr>
        <p:txBody>
          <a:bodyPr wrap="square" rtlCol="0">
            <a:spAutoFit/>
          </a:bodyPr>
          <a:lstStyle/>
          <a:p>
            <a:pPr>
              <a:spcAft>
                <a:spcPts val="1200"/>
              </a:spcAft>
            </a:pPr>
            <a:endParaRPr lang="en-US" sz="1600" b="1" dirty="0"/>
          </a:p>
          <a:p>
            <a:pPr>
              <a:spcAft>
                <a:spcPts val="1200"/>
              </a:spcAft>
            </a:pPr>
            <a:endParaRPr lang="en-US" sz="1600" b="1" dirty="0"/>
          </a:p>
          <a:p>
            <a:pPr>
              <a:spcAft>
                <a:spcPts val="1200"/>
              </a:spcAft>
            </a:pPr>
            <a:endParaRPr lang="en-US" sz="1600" b="1" dirty="0"/>
          </a:p>
          <a:p>
            <a:pPr>
              <a:spcAft>
                <a:spcPts val="1200"/>
              </a:spcAft>
            </a:pPr>
            <a:r>
              <a:rPr lang="en-US" sz="1600" b="1" dirty="0"/>
              <a:t>Title: </a:t>
            </a:r>
            <a:r>
              <a:rPr lang="en-US" sz="1600" dirty="0"/>
              <a:t>University-National Oceanographic Laboratory</a:t>
            </a:r>
          </a:p>
          <a:p>
            <a:pPr>
              <a:spcAft>
                <a:spcPts val="1200"/>
              </a:spcAft>
            </a:pPr>
            <a:r>
              <a:rPr lang="en-US" sz="1600" b="1" dirty="0"/>
              <a:t>Award notice date: </a:t>
            </a:r>
            <a:r>
              <a:rPr lang="en-US" sz="1600" dirty="0"/>
              <a:t>8/4/2014 (FY14)</a:t>
            </a:r>
          </a:p>
          <a:p>
            <a:pPr>
              <a:spcAft>
                <a:spcPts val="1200"/>
              </a:spcAft>
            </a:pPr>
            <a:r>
              <a:rPr lang="en-US" sz="1600" b="1" dirty="0"/>
              <a:t>Start date: </a:t>
            </a:r>
            <a:r>
              <a:rPr lang="en-US" sz="1600" dirty="0"/>
              <a:t>5/1/2014 (FY14)</a:t>
            </a:r>
          </a:p>
          <a:p>
            <a:pPr>
              <a:spcAft>
                <a:spcPts val="1200"/>
              </a:spcAft>
            </a:pPr>
            <a:r>
              <a:rPr lang="en-US" sz="1600" b="1" dirty="0" err="1">
                <a:solidFill>
                  <a:schemeClr val="accent2"/>
                </a:solidFill>
              </a:rPr>
              <a:t>FedRePORTER</a:t>
            </a:r>
            <a:r>
              <a:rPr lang="en-US" sz="1600" b="1" dirty="0">
                <a:solidFill>
                  <a:schemeClr val="accent2"/>
                </a:solidFill>
              </a:rPr>
              <a:t> fiscal year: </a:t>
            </a:r>
            <a:r>
              <a:rPr lang="en-US" sz="1600" dirty="0">
                <a:solidFill>
                  <a:schemeClr val="accent2"/>
                </a:solidFill>
              </a:rPr>
              <a:t>2014</a:t>
            </a:r>
          </a:p>
          <a:p>
            <a:pPr>
              <a:spcAft>
                <a:spcPts val="1200"/>
              </a:spcAft>
            </a:pPr>
            <a:r>
              <a:rPr lang="en-US" sz="1600" b="1" dirty="0" err="1"/>
              <a:t>FedRePORTER</a:t>
            </a:r>
            <a:r>
              <a:rPr lang="en-US" sz="1600" b="1" dirty="0"/>
              <a:t> year total: </a:t>
            </a:r>
            <a:r>
              <a:rPr lang="en-US" sz="1600" dirty="0"/>
              <a:t>$0</a:t>
            </a:r>
          </a:p>
          <a:p>
            <a:pPr>
              <a:spcAft>
                <a:spcPts val="1200"/>
              </a:spcAft>
            </a:pPr>
            <a:r>
              <a:rPr lang="en-US" sz="1600" b="1" dirty="0">
                <a:solidFill>
                  <a:srgbClr val="00B050"/>
                </a:solidFill>
              </a:rPr>
              <a:t>USA Spending 2016 transactions: </a:t>
            </a:r>
            <a:r>
              <a:rPr lang="en-US" sz="1600" dirty="0">
                <a:solidFill>
                  <a:srgbClr val="00B050"/>
                </a:solidFill>
              </a:rPr>
              <a:t>6</a:t>
            </a:r>
          </a:p>
          <a:p>
            <a:pPr>
              <a:spcAft>
                <a:spcPts val="1200"/>
              </a:spcAft>
            </a:pPr>
            <a:r>
              <a:rPr lang="en-US" sz="1600" b="1" dirty="0"/>
              <a:t>2016 transaction total: </a:t>
            </a:r>
            <a:r>
              <a:rPr lang="en-US" sz="1600" dirty="0"/>
              <a:t>$1,277,057</a:t>
            </a:r>
          </a:p>
        </p:txBody>
      </p:sp>
      <p:sp>
        <p:nvSpPr>
          <p:cNvPr id="16" name="Text Placeholder 2">
            <a:extLst>
              <a:ext uri="{FF2B5EF4-FFF2-40B4-BE49-F238E27FC236}">
                <a16:creationId xmlns:a16="http://schemas.microsoft.com/office/drawing/2014/main" id="{FF3368EA-271F-B243-B98C-7805C23AB4FA}"/>
              </a:ext>
            </a:extLst>
          </p:cNvPr>
          <p:cNvSpPr txBox="1">
            <a:spLocks/>
          </p:cNvSpPr>
          <p:nvPr/>
        </p:nvSpPr>
        <p:spPr>
          <a:xfrm>
            <a:off x="1267692" y="1488012"/>
            <a:ext cx="2048540" cy="996093"/>
          </a:xfrm>
          <a:prstGeom prst="rect">
            <a:avLst/>
          </a:prstGeom>
        </p:spPr>
        <p:txBody>
          <a:bodyPr vert="horz" anchor="t"/>
          <a:lstStyle>
            <a:lvl1pPr marL="0" indent="0" algn="l" defTabSz="457209"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t>Fed </a:t>
            </a:r>
            <a:r>
              <a:rPr lang="en-US" b="1" dirty="0" err="1"/>
              <a:t>RePORTER</a:t>
            </a:r>
            <a:endParaRPr lang="en-US" b="1" dirty="0"/>
          </a:p>
          <a:p>
            <a:pPr>
              <a:lnSpc>
                <a:spcPct val="150000"/>
              </a:lnSpc>
            </a:pPr>
            <a:r>
              <a:rPr lang="en-US" b="1" dirty="0"/>
              <a:t>USA Spending</a:t>
            </a:r>
          </a:p>
        </p:txBody>
      </p:sp>
      <p:sp>
        <p:nvSpPr>
          <p:cNvPr id="18" name="Cross 17">
            <a:extLst>
              <a:ext uri="{FF2B5EF4-FFF2-40B4-BE49-F238E27FC236}">
                <a16:creationId xmlns:a16="http://schemas.microsoft.com/office/drawing/2014/main" id="{A6B35147-172C-D941-A389-D40F01EF651B}"/>
              </a:ext>
            </a:extLst>
          </p:cNvPr>
          <p:cNvSpPr/>
          <p:nvPr/>
        </p:nvSpPr>
        <p:spPr>
          <a:xfrm rot="18900000">
            <a:off x="703473" y="1982981"/>
            <a:ext cx="411906" cy="411906"/>
          </a:xfrm>
          <a:prstGeom prst="plus">
            <a:avLst>
              <a:gd name="adj" fmla="val 41638"/>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6A85C1EB-44C8-9848-97F8-56708E1EE211}"/>
              </a:ext>
            </a:extLst>
          </p:cNvPr>
          <p:cNvSpPr txBox="1">
            <a:spLocks/>
          </p:cNvSpPr>
          <p:nvPr/>
        </p:nvSpPr>
        <p:spPr>
          <a:xfrm>
            <a:off x="4631669" y="1484584"/>
            <a:ext cx="2048540" cy="883049"/>
          </a:xfrm>
          <a:prstGeom prst="rect">
            <a:avLst/>
          </a:prstGeom>
        </p:spPr>
        <p:txBody>
          <a:bodyPr vert="horz" anchor="t"/>
          <a:lstStyle>
            <a:lvl1pPr marL="0" indent="0" algn="l" defTabSz="457209"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t>Fed </a:t>
            </a:r>
            <a:r>
              <a:rPr lang="en-US" b="1" dirty="0" err="1"/>
              <a:t>RePORTER</a:t>
            </a:r>
            <a:endParaRPr lang="en-US" b="1" dirty="0"/>
          </a:p>
          <a:p>
            <a:pPr>
              <a:lnSpc>
                <a:spcPct val="150000"/>
              </a:lnSpc>
            </a:pPr>
            <a:r>
              <a:rPr lang="en-US" b="1" dirty="0"/>
              <a:t>USA Spending</a:t>
            </a:r>
          </a:p>
        </p:txBody>
      </p:sp>
      <p:sp>
        <p:nvSpPr>
          <p:cNvPr id="22" name="Text Placeholder 2">
            <a:extLst>
              <a:ext uri="{FF2B5EF4-FFF2-40B4-BE49-F238E27FC236}">
                <a16:creationId xmlns:a16="http://schemas.microsoft.com/office/drawing/2014/main" id="{BB1BD187-A1A9-0C45-B1F9-818385EAC657}"/>
              </a:ext>
            </a:extLst>
          </p:cNvPr>
          <p:cNvSpPr txBox="1">
            <a:spLocks/>
          </p:cNvSpPr>
          <p:nvPr/>
        </p:nvSpPr>
        <p:spPr>
          <a:xfrm>
            <a:off x="8113496" y="1471157"/>
            <a:ext cx="2061101" cy="845368"/>
          </a:xfrm>
          <a:prstGeom prst="rect">
            <a:avLst/>
          </a:prstGeom>
        </p:spPr>
        <p:txBody>
          <a:bodyPr vert="horz" anchor="t"/>
          <a:lstStyle>
            <a:lvl1pPr marL="0" indent="0" algn="l" defTabSz="457209"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t>Fed </a:t>
            </a:r>
            <a:r>
              <a:rPr lang="en-US" b="1" dirty="0" err="1"/>
              <a:t>RePORTER</a:t>
            </a:r>
            <a:endParaRPr lang="en-US" b="1" dirty="0"/>
          </a:p>
          <a:p>
            <a:pPr>
              <a:lnSpc>
                <a:spcPct val="150000"/>
              </a:lnSpc>
            </a:pPr>
            <a:r>
              <a:rPr lang="en-US" b="1" dirty="0"/>
              <a:t>USA Spending</a:t>
            </a:r>
          </a:p>
        </p:txBody>
      </p:sp>
      <p:sp>
        <p:nvSpPr>
          <p:cNvPr id="23" name="Cross 22">
            <a:extLst>
              <a:ext uri="{FF2B5EF4-FFF2-40B4-BE49-F238E27FC236}">
                <a16:creationId xmlns:a16="http://schemas.microsoft.com/office/drawing/2014/main" id="{DB8705FE-AC25-8141-B26D-60023F66816E}"/>
              </a:ext>
            </a:extLst>
          </p:cNvPr>
          <p:cNvSpPr/>
          <p:nvPr/>
        </p:nvSpPr>
        <p:spPr>
          <a:xfrm rot="18900000">
            <a:off x="7541285" y="1425636"/>
            <a:ext cx="411906" cy="411906"/>
          </a:xfrm>
          <a:prstGeom prst="plus">
            <a:avLst>
              <a:gd name="adj" fmla="val 41638"/>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3ECA132-2E94-7649-A4AA-6CD99614687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4090864" y="1944600"/>
            <a:ext cx="400030" cy="346023"/>
          </a:xfrm>
          <a:prstGeom prst="rect">
            <a:avLst/>
          </a:prstGeom>
        </p:spPr>
      </p:pic>
      <p:pic>
        <p:nvPicPr>
          <p:cNvPr id="30" name="Picture 29">
            <a:extLst>
              <a:ext uri="{FF2B5EF4-FFF2-40B4-BE49-F238E27FC236}">
                <a16:creationId xmlns:a16="http://schemas.microsoft.com/office/drawing/2014/main" id="{FE67BDD9-643F-0C4B-9AC1-4E46F2E89E8C}"/>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4083593" y="1488012"/>
            <a:ext cx="400030" cy="346023"/>
          </a:xfrm>
          <a:prstGeom prst="rect">
            <a:avLst/>
          </a:prstGeom>
        </p:spPr>
      </p:pic>
      <p:pic>
        <p:nvPicPr>
          <p:cNvPr id="31" name="Picture 30">
            <a:extLst>
              <a:ext uri="{FF2B5EF4-FFF2-40B4-BE49-F238E27FC236}">
                <a16:creationId xmlns:a16="http://schemas.microsoft.com/office/drawing/2014/main" id="{69C69450-4AF0-0F4B-888D-AC97114092DE}"/>
              </a:ext>
            </a:extLst>
          </p:cNvPr>
          <p:cNvPicPr>
            <a:picLocks noChangeAspect="1"/>
          </p:cNvPicPr>
          <p:nvPr/>
        </p:nvPicPr>
        <p:blipFill>
          <a:blip r:embed="rId2">
            <a:extLst>
              <a:ext uri="{BEBA8EAE-BF5A-486C-A8C5-ECC9F3942E4B}">
                <a14:imgProps xmlns:a14="http://schemas.microsoft.com/office/drawing/2010/main">
                  <a14:imgLayer r:embed="rId5">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7547223" y="1930414"/>
            <a:ext cx="400030" cy="346023"/>
          </a:xfrm>
          <a:prstGeom prst="rect">
            <a:avLst/>
          </a:prstGeom>
        </p:spPr>
      </p:pic>
      <p:pic>
        <p:nvPicPr>
          <p:cNvPr id="32" name="Picture 31">
            <a:extLst>
              <a:ext uri="{FF2B5EF4-FFF2-40B4-BE49-F238E27FC236}">
                <a16:creationId xmlns:a16="http://schemas.microsoft.com/office/drawing/2014/main" id="{D9697CC7-2B87-4F4D-A543-278C9774976A}"/>
              </a:ext>
            </a:extLst>
          </p:cNvPr>
          <p:cNvPicPr>
            <a:picLocks noChangeAspect="1"/>
          </p:cNvPicPr>
          <p:nvPr/>
        </p:nvPicPr>
        <p:blipFill>
          <a:blip r:embed="rId2">
            <a:extLst>
              <a:ext uri="{BEBA8EAE-BF5A-486C-A8C5-ECC9F3942E4B}">
                <a14:imgProps xmlns:a14="http://schemas.microsoft.com/office/drawing/2010/main">
                  <a14:imgLayer r:embed="rId6">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771212" y="1561549"/>
            <a:ext cx="400030" cy="346023"/>
          </a:xfrm>
          <a:prstGeom prst="rect">
            <a:avLst/>
          </a:prstGeom>
        </p:spPr>
      </p:pic>
      <p:sp>
        <p:nvSpPr>
          <p:cNvPr id="33" name="Text Placeholder 1">
            <a:extLst>
              <a:ext uri="{FF2B5EF4-FFF2-40B4-BE49-F238E27FC236}">
                <a16:creationId xmlns:a16="http://schemas.microsoft.com/office/drawing/2014/main" id="{223FC668-5254-EF4E-83A0-F0C4A3556F5B}"/>
              </a:ext>
            </a:extLst>
          </p:cNvPr>
          <p:cNvSpPr txBox="1">
            <a:spLocks/>
          </p:cNvSpPr>
          <p:nvPr/>
        </p:nvSpPr>
        <p:spPr>
          <a:xfrm>
            <a:off x="53340" y="5905558"/>
            <a:ext cx="10972800" cy="508150"/>
          </a:xfrm>
          <a:prstGeom prst="rect">
            <a:avLst/>
          </a:prstGeom>
        </p:spPr>
        <p:txBody>
          <a:bodyPr vert="horz" anchor="t"/>
          <a:lstStyle>
            <a:lvl1pPr marL="0" indent="0" algn="ctr" defTabSz="457209" rtl="0" eaLnBrk="1" latinLnBrk="0" hangingPunct="1">
              <a:spcBef>
                <a:spcPct val="20000"/>
              </a:spcBef>
              <a:buFontTx/>
              <a:buNone/>
              <a:defRPr sz="3200" kern="1200" baseline="0">
                <a:solidFill>
                  <a:schemeClr val="accent6">
                    <a:lumMod val="75000"/>
                  </a:schemeClr>
                </a:solidFill>
                <a:latin typeface="ITC Franklin Gothic Std Demi Compres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t>Conclusion: focus on USA Spending, but try to connect to </a:t>
            </a:r>
            <a:br>
              <a:rPr lang="en-US" sz="2400" b="1" dirty="0"/>
            </a:br>
            <a:r>
              <a:rPr lang="en-US" sz="2400" b="1" dirty="0"/>
              <a:t>Fed </a:t>
            </a:r>
            <a:r>
              <a:rPr lang="en-US" sz="2400" b="1" dirty="0" err="1"/>
              <a:t>RePORTER</a:t>
            </a:r>
            <a:r>
              <a:rPr lang="en-US" sz="2400" b="1" dirty="0"/>
              <a:t> details.</a:t>
            </a:r>
          </a:p>
        </p:txBody>
      </p:sp>
      <p:sp>
        <p:nvSpPr>
          <p:cNvPr id="38" name="Text Placeholder 1">
            <a:extLst>
              <a:ext uri="{FF2B5EF4-FFF2-40B4-BE49-F238E27FC236}">
                <a16:creationId xmlns:a16="http://schemas.microsoft.com/office/drawing/2014/main" id="{584D6213-E896-3A4B-AD1C-E6A261B05037}"/>
              </a:ext>
            </a:extLst>
          </p:cNvPr>
          <p:cNvSpPr txBox="1">
            <a:spLocks/>
          </p:cNvSpPr>
          <p:nvPr/>
        </p:nvSpPr>
        <p:spPr>
          <a:xfrm>
            <a:off x="-157069" y="418594"/>
            <a:ext cx="11129823" cy="508150"/>
          </a:xfrm>
          <a:prstGeom prst="rect">
            <a:avLst/>
          </a:prstGeom>
        </p:spPr>
        <p:txBody>
          <a:bodyPr vert="horz" anchor="t"/>
          <a:lstStyle>
            <a:lvl1pPr marL="0" indent="0" algn="ctr" defTabSz="457209" rtl="0" eaLnBrk="1" latinLnBrk="0" hangingPunct="1">
              <a:spcBef>
                <a:spcPct val="20000"/>
              </a:spcBef>
              <a:buFontTx/>
              <a:buNone/>
              <a:defRPr sz="3200" kern="1200" baseline="0">
                <a:solidFill>
                  <a:schemeClr val="accent6">
                    <a:lumMod val="75000"/>
                  </a:schemeClr>
                </a:solidFill>
                <a:latin typeface="ITC Franklin Gothic Std Demi Compres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b="1" dirty="0">
                <a:latin typeface="Calibri"/>
                <a:cs typeface="Calibri"/>
              </a:rPr>
              <a:t>What’s Included in Fed </a:t>
            </a:r>
            <a:r>
              <a:rPr lang="en-US" sz="3600" b="1" dirty="0" err="1">
                <a:latin typeface="Calibri"/>
                <a:cs typeface="Calibri"/>
              </a:rPr>
              <a:t>RePORTER</a:t>
            </a:r>
            <a:r>
              <a:rPr lang="en-US" sz="3600" b="1" dirty="0">
                <a:latin typeface="Calibri"/>
                <a:cs typeface="Calibri"/>
              </a:rPr>
              <a:t> and USA Spending?</a:t>
            </a:r>
          </a:p>
        </p:txBody>
      </p:sp>
    </p:spTree>
    <p:extLst>
      <p:ext uri="{BB962C8B-B14F-4D97-AF65-F5344CB8AC3E}">
        <p14:creationId xmlns:p14="http://schemas.microsoft.com/office/powerpoint/2010/main" val="60364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6" grpId="0"/>
      <p:bldP spid="18" grpId="0" animBg="1"/>
      <p:bldP spid="19" grpId="0"/>
      <p:bldP spid="22" grpId="0"/>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9E0A0C-2322-4E00-B7DE-1129C46B7BDF}"/>
              </a:ext>
            </a:extLst>
          </p:cNvPr>
          <p:cNvSpPr>
            <a:spLocks noGrp="1"/>
          </p:cNvSpPr>
          <p:nvPr>
            <p:ph type="title"/>
          </p:nvPr>
        </p:nvSpPr>
        <p:spPr/>
        <p:txBody>
          <a:bodyPr anchor="t"/>
          <a:lstStyle/>
          <a:p>
            <a:r>
              <a:rPr lang="en-US" sz="3600" b="1" dirty="0">
                <a:latin typeface="Calibri"/>
                <a:cs typeface="Calibri"/>
              </a:rPr>
              <a:t>Next Steps</a:t>
            </a:r>
          </a:p>
        </p:txBody>
      </p:sp>
      <p:sp>
        <p:nvSpPr>
          <p:cNvPr id="5" name="Slide Number Placeholder 4">
            <a:extLst>
              <a:ext uri="{FF2B5EF4-FFF2-40B4-BE49-F238E27FC236}">
                <a16:creationId xmlns:a16="http://schemas.microsoft.com/office/drawing/2014/main" id="{849BE5ED-A76E-4081-92DC-19FC7FCAF0AD}"/>
              </a:ext>
            </a:extLst>
          </p:cNvPr>
          <p:cNvSpPr>
            <a:spLocks noGrp="1"/>
          </p:cNvSpPr>
          <p:nvPr>
            <p:ph type="sldNum" sz="quarter" idx="10"/>
          </p:nvPr>
        </p:nvSpPr>
        <p:spPr/>
        <p:txBody>
          <a:bodyPr/>
          <a:lstStyle/>
          <a:p>
            <a:fld id="{0F418C06-167A-E646-9EF6-18275B625F6B}" type="slidenum">
              <a:rPr lang="en-US" smtClean="0"/>
              <a:pPr/>
              <a:t>19</a:t>
            </a:fld>
            <a:endParaRPr lang="en-US"/>
          </a:p>
        </p:txBody>
      </p:sp>
      <p:sp>
        <p:nvSpPr>
          <p:cNvPr id="7" name="Content Placeholder 6">
            <a:extLst>
              <a:ext uri="{FF2B5EF4-FFF2-40B4-BE49-F238E27FC236}">
                <a16:creationId xmlns:a16="http://schemas.microsoft.com/office/drawing/2014/main" id="{2D8EDA6C-3D1B-46D7-BC9A-5349EAA67400}"/>
              </a:ext>
            </a:extLst>
          </p:cNvPr>
          <p:cNvSpPr>
            <a:spLocks noGrp="1"/>
          </p:cNvSpPr>
          <p:nvPr>
            <p:ph sz="quarter" idx="11"/>
          </p:nvPr>
        </p:nvSpPr>
        <p:spPr/>
        <p:txBody>
          <a:bodyPr anchor="t"/>
          <a:lstStyle/>
          <a:p>
            <a:pPr marL="342900" indent="-342900"/>
            <a:r>
              <a:rPr lang="en-US" sz="2800" b="1" dirty="0">
                <a:solidFill>
                  <a:schemeClr val="accent6">
                    <a:lumMod val="75000"/>
                  </a:schemeClr>
                </a:solidFill>
                <a:ea typeface="+mn-lt"/>
                <a:cs typeface="+mn-lt"/>
              </a:rPr>
              <a:t>Benchmark USA Spending </a:t>
            </a:r>
            <a:r>
              <a:rPr lang="en-US" sz="2800" dirty="0">
                <a:ea typeface="+mn-lt"/>
                <a:cs typeface="+mn-lt"/>
              </a:rPr>
              <a:t>to NCSES Survey of Federal Science and Engineering Support to Universities, Colleges, and Nonprofit Institutions (FSS)</a:t>
            </a:r>
            <a:endParaRPr lang="en-US" sz="2800" dirty="0">
              <a:cs typeface="Calibri"/>
            </a:endParaRPr>
          </a:p>
          <a:p>
            <a:pPr marL="342900" indent="-342900"/>
            <a:r>
              <a:rPr lang="en-US" sz="2800" b="1" dirty="0">
                <a:solidFill>
                  <a:schemeClr val="accent6">
                    <a:lumMod val="75000"/>
                  </a:schemeClr>
                </a:solidFill>
                <a:ea typeface="+mn-lt"/>
                <a:cs typeface="+mn-lt"/>
              </a:rPr>
              <a:t>Finish profiling USA Spending</a:t>
            </a:r>
          </a:p>
          <a:p>
            <a:pPr marL="342900" indent="-342900"/>
            <a:r>
              <a:rPr lang="en-US" sz="2800" b="1" dirty="0">
                <a:solidFill>
                  <a:schemeClr val="accent6">
                    <a:lumMod val="75000"/>
                  </a:schemeClr>
                </a:solidFill>
                <a:ea typeface="+mn-lt"/>
                <a:cs typeface="+mn-lt"/>
              </a:rPr>
              <a:t>Determine possibility of connecting USA Spending and Fed </a:t>
            </a:r>
            <a:r>
              <a:rPr lang="en-US" sz="2800" b="1" dirty="0" err="1">
                <a:solidFill>
                  <a:schemeClr val="accent6">
                    <a:lumMod val="75000"/>
                  </a:schemeClr>
                </a:solidFill>
                <a:ea typeface="+mn-lt"/>
                <a:cs typeface="+mn-lt"/>
              </a:rPr>
              <a:t>RePORTER</a:t>
            </a:r>
            <a:endParaRPr lang="en-US" sz="2800" b="1" dirty="0">
              <a:solidFill>
                <a:schemeClr val="accent6">
                  <a:lumMod val="75000"/>
                </a:schemeClr>
              </a:solidFill>
              <a:ea typeface="+mn-lt"/>
              <a:cs typeface="+mn-lt"/>
            </a:endParaRPr>
          </a:p>
          <a:p>
            <a:pPr marL="342900" indent="-342900"/>
            <a:r>
              <a:rPr lang="en-US" sz="2800" dirty="0">
                <a:ea typeface="+mn-lt"/>
                <a:cs typeface="+mn-lt"/>
              </a:rPr>
              <a:t>Evaluate: do we need to profile other databases?</a:t>
            </a:r>
          </a:p>
          <a:p>
            <a:pPr marL="342900" indent="-342900"/>
            <a:r>
              <a:rPr lang="en-US" sz="2800" dirty="0">
                <a:ea typeface="+mn-lt"/>
                <a:cs typeface="+mn-lt"/>
              </a:rPr>
              <a:t>Create data dictionary to connect information from different agencies</a:t>
            </a:r>
          </a:p>
          <a:p>
            <a:pPr marL="342900" indent="-342900"/>
            <a:r>
              <a:rPr lang="en-US" sz="2800" dirty="0">
                <a:ea typeface="+mn-lt"/>
                <a:cs typeface="+mn-lt"/>
              </a:rPr>
              <a:t>Write Sage Social Science brief(s)</a:t>
            </a:r>
          </a:p>
          <a:p>
            <a:pPr marL="0" indent="0">
              <a:buNone/>
            </a:pPr>
            <a:endParaRPr lang="en-US" sz="2800" dirty="0">
              <a:cs typeface="Calibri"/>
            </a:endParaRPr>
          </a:p>
          <a:p>
            <a:pPr marL="342900" indent="-342900"/>
            <a:endParaRPr lang="en-US" sz="2800" dirty="0">
              <a:cs typeface="Calibri"/>
            </a:endParaRPr>
          </a:p>
          <a:p>
            <a:pPr marL="342900" indent="-342900"/>
            <a:endParaRPr lang="en-US" sz="2800" dirty="0">
              <a:cs typeface="Calibri"/>
            </a:endParaRPr>
          </a:p>
          <a:p>
            <a:pPr marL="342900" indent="-342900"/>
            <a:endParaRPr lang="en-US" sz="2800" dirty="0">
              <a:cs typeface="Calibri"/>
            </a:endParaRPr>
          </a:p>
          <a:p>
            <a:pPr marL="742950" lvl="1" indent="-285750"/>
            <a:endParaRPr lang="en-US" dirty="0">
              <a:cs typeface="Calibri"/>
            </a:endParaRPr>
          </a:p>
          <a:p>
            <a:pPr marL="342900" indent="-342900"/>
            <a:endParaRPr lang="en-US" dirty="0">
              <a:cs typeface="Calibri"/>
            </a:endParaRPr>
          </a:p>
        </p:txBody>
      </p:sp>
    </p:spTree>
    <p:extLst>
      <p:ext uri="{BB962C8B-B14F-4D97-AF65-F5344CB8AC3E}">
        <p14:creationId xmlns:p14="http://schemas.microsoft.com/office/powerpoint/2010/main" val="3102228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A8AD4F-A956-4F5B-9379-C58CD785EEFC}"/>
              </a:ext>
            </a:extLst>
          </p:cNvPr>
          <p:cNvSpPr>
            <a:spLocks noGrp="1"/>
          </p:cNvSpPr>
          <p:nvPr>
            <p:ph type="title"/>
          </p:nvPr>
        </p:nvSpPr>
        <p:spPr/>
        <p:txBody>
          <a:bodyPr anchor="t"/>
          <a:lstStyle/>
          <a:p>
            <a:r>
              <a:rPr lang="en-US" sz="3600" b="1" dirty="0"/>
              <a:t>Project Summary and Goals</a:t>
            </a:r>
          </a:p>
        </p:txBody>
      </p:sp>
      <p:sp>
        <p:nvSpPr>
          <p:cNvPr id="4" name="Content Placeholder 3">
            <a:extLst>
              <a:ext uri="{FF2B5EF4-FFF2-40B4-BE49-F238E27FC236}">
                <a16:creationId xmlns:a16="http://schemas.microsoft.com/office/drawing/2014/main" id="{8968E6F7-7FC3-4190-BD45-E3789C56EA1D}"/>
              </a:ext>
            </a:extLst>
          </p:cNvPr>
          <p:cNvSpPr>
            <a:spLocks noGrp="1"/>
          </p:cNvSpPr>
          <p:nvPr>
            <p:ph sz="quarter" idx="11"/>
          </p:nvPr>
        </p:nvSpPr>
        <p:spPr>
          <a:xfrm>
            <a:off x="754380" y="1143000"/>
            <a:ext cx="9464040" cy="5127871"/>
          </a:xfrm>
        </p:spPr>
        <p:txBody>
          <a:bodyPr anchor="t"/>
          <a:lstStyle/>
          <a:p>
            <a:pPr marL="0" indent="0">
              <a:buNone/>
            </a:pPr>
            <a:r>
              <a:rPr lang="en-US" sz="2400" b="1">
                <a:solidFill>
                  <a:schemeClr val="accent6">
                    <a:lumMod val="75000"/>
                  </a:schemeClr>
                </a:solidFill>
                <a:ea typeface="+mn-lt"/>
                <a:cs typeface="+mn-lt"/>
              </a:rPr>
              <a:t>Enhancing or supplementing research and development data </a:t>
            </a:r>
            <a:endParaRPr lang="en-US" sz="2400">
              <a:solidFill>
                <a:schemeClr val="accent6">
                  <a:lumMod val="75000"/>
                </a:schemeClr>
              </a:solidFill>
              <a:ea typeface="+mn-lt"/>
              <a:cs typeface="+mn-lt"/>
            </a:endParaRPr>
          </a:p>
          <a:p>
            <a:pPr marL="342900" indent="-342900"/>
            <a:r>
              <a:rPr lang="en-US" b="1">
                <a:ea typeface="+mn-lt"/>
                <a:cs typeface="+mn-lt"/>
              </a:rPr>
              <a:t>NSF National Center for Science &amp; Engineering Statistics (NCSES) survey (census) data</a:t>
            </a:r>
            <a:r>
              <a:rPr lang="en-US">
                <a:solidFill>
                  <a:schemeClr val="accent6">
                    <a:lumMod val="75000"/>
                  </a:schemeClr>
                </a:solidFill>
                <a:ea typeface="+mn-lt"/>
                <a:cs typeface="+mn-lt"/>
              </a:rPr>
              <a:t> </a:t>
            </a:r>
            <a:r>
              <a:rPr lang="en-US">
                <a:ea typeface="+mn-lt"/>
                <a:cs typeface="+mn-lt"/>
              </a:rPr>
              <a:t>with publicly available administrative data</a:t>
            </a:r>
          </a:p>
          <a:p>
            <a:pPr marL="0" indent="0">
              <a:buNone/>
            </a:pPr>
            <a:r>
              <a:rPr lang="en-US" sz="2400" b="1">
                <a:solidFill>
                  <a:schemeClr val="accent6">
                    <a:lumMod val="75000"/>
                  </a:schemeClr>
                </a:solidFill>
                <a:ea typeface="+mn-lt"/>
                <a:cs typeface="+mn-lt"/>
              </a:rPr>
              <a:t>Providing International Standards for Science, Technology, Innovation (STI) Data</a:t>
            </a:r>
          </a:p>
          <a:p>
            <a:pPr marL="342900" indent="-342900"/>
            <a:r>
              <a:rPr lang="en-US" err="1">
                <a:ea typeface="+mn-lt"/>
                <a:cs typeface="+mn-lt"/>
              </a:rPr>
              <a:t>Organisation</a:t>
            </a:r>
            <a:r>
              <a:rPr lang="en-US">
                <a:ea typeface="+mn-lt"/>
                <a:cs typeface="+mn-lt"/>
              </a:rPr>
              <a:t> for Economic Co-operation and Development (OECD) - National Experts on Science and Technology Indicators (NESTI):  – our NSF sponsor chairs this working group</a:t>
            </a:r>
          </a:p>
          <a:p>
            <a:pPr marL="0" indent="0">
              <a:buNone/>
            </a:pPr>
            <a:r>
              <a:rPr lang="en-US" sz="2400" b="1">
                <a:solidFill>
                  <a:schemeClr val="accent6">
                    <a:lumMod val="75000"/>
                  </a:schemeClr>
                </a:solidFill>
                <a:ea typeface="+mn-lt"/>
                <a:cs typeface="+mn-lt"/>
              </a:rPr>
              <a:t>Why this matters</a:t>
            </a:r>
            <a:endParaRPr lang="en-US" sz="2400">
              <a:solidFill>
                <a:schemeClr val="accent6">
                  <a:lumMod val="75000"/>
                </a:schemeClr>
              </a:solidFill>
              <a:ea typeface="+mn-lt"/>
              <a:cs typeface="+mn-lt"/>
            </a:endParaRPr>
          </a:p>
          <a:p>
            <a:pPr marL="342900" indent="-342900"/>
            <a:r>
              <a:rPr lang="en-US" sz="1800">
                <a:ea typeface="+mn-lt"/>
                <a:cs typeface="+mn-lt"/>
              </a:rPr>
              <a:t>Tracking funding to the project level will</a:t>
            </a:r>
            <a:r>
              <a:rPr lang="en-US">
                <a:ea typeface="+mn-lt"/>
                <a:cs typeface="+mn-lt"/>
              </a:rPr>
              <a:t> allow detailed analysis </a:t>
            </a:r>
            <a:r>
              <a:rPr lang="en-US" sz="1800">
                <a:ea typeface="+mn-lt"/>
                <a:cs typeface="+mn-lt"/>
              </a:rPr>
              <a:t>of R&amp;D</a:t>
            </a:r>
            <a:r>
              <a:rPr lang="en-US">
                <a:ea typeface="+mn-lt"/>
                <a:cs typeface="+mn-lt"/>
              </a:rPr>
              <a:t> </a:t>
            </a:r>
            <a:r>
              <a:rPr lang="en-US" sz="1800">
                <a:ea typeface="+mn-lt"/>
                <a:cs typeface="+mn-lt"/>
              </a:rPr>
              <a:t>funding (fields of study, amount of funding, other)</a:t>
            </a:r>
          </a:p>
          <a:p>
            <a:pPr marL="0" indent="0">
              <a:buNone/>
            </a:pPr>
            <a:r>
              <a:rPr lang="en-US" sz="2400" b="1">
                <a:solidFill>
                  <a:schemeClr val="accent6">
                    <a:lumMod val="75000"/>
                  </a:schemeClr>
                </a:solidFill>
                <a:ea typeface="+mn-lt"/>
                <a:cs typeface="+mn-lt"/>
              </a:rPr>
              <a:t>Goals</a:t>
            </a:r>
          </a:p>
          <a:p>
            <a:pPr marL="342900" indent="-342900"/>
            <a:r>
              <a:rPr lang="en-US" sz="1800">
                <a:ea typeface="+mn-lt"/>
                <a:cs typeface="+mn-lt"/>
              </a:rPr>
              <a:t>Document</a:t>
            </a:r>
            <a:r>
              <a:rPr lang="en-US">
                <a:ea typeface="+mn-lt"/>
                <a:cs typeface="+mn-lt"/>
              </a:rPr>
              <a:t> availability and quality of administrative  data to measure</a:t>
            </a:r>
            <a:r>
              <a:rPr lang="en-US" sz="1800">
                <a:ea typeface="+mn-lt"/>
                <a:cs typeface="+mn-lt"/>
              </a:rPr>
              <a:t> public</a:t>
            </a:r>
            <a:r>
              <a:rPr lang="en-US">
                <a:ea typeface="+mn-lt"/>
                <a:cs typeface="+mn-lt"/>
              </a:rPr>
              <a:t> </a:t>
            </a:r>
            <a:r>
              <a:rPr lang="en-US" sz="1800">
                <a:ea typeface="+mn-lt"/>
                <a:cs typeface="+mn-lt"/>
              </a:rPr>
              <a:t>R&amp;D expenditures across federal agencies using a common</a:t>
            </a:r>
            <a:r>
              <a:rPr lang="en-US">
                <a:ea typeface="+mn-lt"/>
                <a:cs typeface="+mn-lt"/>
              </a:rPr>
              <a:t> </a:t>
            </a:r>
            <a:r>
              <a:rPr lang="en-US" sz="1800">
                <a:ea typeface="+mn-lt"/>
                <a:cs typeface="+mn-lt"/>
              </a:rPr>
              <a:t>template.</a:t>
            </a:r>
          </a:p>
          <a:p>
            <a:pPr marL="342900" indent="-342900"/>
            <a:r>
              <a:rPr lang="en-US" sz="1800">
                <a:ea typeface="+mn-lt"/>
                <a:cs typeface="+mn-lt"/>
              </a:rPr>
              <a:t>Assess feasibility of building a micro database of public funding for R&amp;D</a:t>
            </a:r>
            <a:r>
              <a:rPr lang="en-US">
                <a:ea typeface="+mn-lt"/>
                <a:cs typeface="+mn-lt"/>
              </a:rPr>
              <a:t> </a:t>
            </a:r>
            <a:r>
              <a:rPr lang="en-US" sz="1800">
                <a:ea typeface="+mn-lt"/>
                <a:cs typeface="+mn-lt"/>
              </a:rPr>
              <a:t>projects based on administrative</a:t>
            </a:r>
            <a:r>
              <a:rPr lang="en-US">
                <a:ea typeface="+mn-lt"/>
                <a:cs typeface="+mn-lt"/>
              </a:rPr>
              <a:t> </a:t>
            </a:r>
            <a:r>
              <a:rPr lang="en-US" sz="1800">
                <a:ea typeface="+mn-lt"/>
                <a:cs typeface="+mn-lt"/>
              </a:rPr>
              <a:t>data</a:t>
            </a:r>
            <a:endParaRPr lang="en-US">
              <a:ea typeface="+mn-lt"/>
              <a:cs typeface="+mn-lt"/>
            </a:endParaRPr>
          </a:p>
          <a:p>
            <a:pPr marL="342900" indent="-342900"/>
            <a:endParaRPr lang="en-US" sz="1800">
              <a:ea typeface="+mn-lt"/>
              <a:cs typeface="+mn-lt"/>
            </a:endParaRPr>
          </a:p>
        </p:txBody>
      </p:sp>
    </p:spTree>
    <p:extLst>
      <p:ext uri="{BB962C8B-B14F-4D97-AF65-F5344CB8AC3E}">
        <p14:creationId xmlns:p14="http://schemas.microsoft.com/office/powerpoint/2010/main" val="2233564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ext, screenshot&#10;&#10;Description generated with high confidence">
            <a:extLst>
              <a:ext uri="{FF2B5EF4-FFF2-40B4-BE49-F238E27FC236}">
                <a16:creationId xmlns:a16="http://schemas.microsoft.com/office/drawing/2014/main" id="{A46EFBE7-D0D2-4B7C-944F-F4BCCFD2DAF7}"/>
              </a:ext>
            </a:extLst>
          </p:cNvPr>
          <p:cNvPicPr>
            <a:picLocks noChangeAspect="1"/>
          </p:cNvPicPr>
          <p:nvPr/>
        </p:nvPicPr>
        <p:blipFill>
          <a:blip r:embed="rId3"/>
          <a:stretch>
            <a:fillRect/>
          </a:stretch>
        </p:blipFill>
        <p:spPr>
          <a:xfrm>
            <a:off x="41541" y="44564"/>
            <a:ext cx="10872948" cy="6892390"/>
          </a:xfrm>
          <a:prstGeom prst="rect">
            <a:avLst/>
          </a:prstGeom>
        </p:spPr>
      </p:pic>
    </p:spTree>
    <p:extLst>
      <p:ext uri="{BB962C8B-B14F-4D97-AF65-F5344CB8AC3E}">
        <p14:creationId xmlns:p14="http://schemas.microsoft.com/office/powerpoint/2010/main" val="3020347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FFD1F837-8A05-4E82-82C1-1D96F8610F00}"/>
              </a:ext>
            </a:extLst>
          </p:cNvPr>
          <p:cNvPicPr>
            <a:picLocks noChangeAspect="1"/>
          </p:cNvPicPr>
          <p:nvPr/>
        </p:nvPicPr>
        <p:blipFill>
          <a:blip r:embed="rId3"/>
          <a:stretch>
            <a:fillRect/>
          </a:stretch>
        </p:blipFill>
        <p:spPr>
          <a:xfrm>
            <a:off x="908378" y="50008"/>
            <a:ext cx="9142879" cy="6809971"/>
          </a:xfrm>
          <a:prstGeom prst="rect">
            <a:avLst/>
          </a:prstGeom>
        </p:spPr>
      </p:pic>
    </p:spTree>
    <p:extLst>
      <p:ext uri="{BB962C8B-B14F-4D97-AF65-F5344CB8AC3E}">
        <p14:creationId xmlns:p14="http://schemas.microsoft.com/office/powerpoint/2010/main" val="122599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987E568-3EAA-4415-9286-FF9822A8185D}"/>
              </a:ext>
            </a:extLst>
          </p:cNvPr>
          <p:cNvSpPr>
            <a:spLocks noGrp="1"/>
          </p:cNvSpPr>
          <p:nvPr>
            <p:ph type="body" sz="quarter" idx="11"/>
          </p:nvPr>
        </p:nvSpPr>
        <p:spPr>
          <a:xfrm>
            <a:off x="661900" y="980967"/>
            <a:ext cx="9533266" cy="1603660"/>
          </a:xfrm>
        </p:spPr>
        <p:txBody>
          <a:bodyPr anchor="t"/>
          <a:lstStyle/>
          <a:p>
            <a:pPr marL="342900" indent="-342900" algn="just">
              <a:buFont typeface="Arial" panose="020B0604020202020204" pitchFamily="34" charset="0"/>
              <a:buChar char="•"/>
            </a:pPr>
            <a:r>
              <a:rPr lang="en-US">
                <a:cs typeface="Calibri"/>
              </a:rPr>
              <a:t>The data for this project are entirely available to the public and contains no confidential or classified information. </a:t>
            </a:r>
            <a:endParaRPr lang="en-US"/>
          </a:p>
          <a:p>
            <a:pPr marL="342900" indent="-342900" algn="just">
              <a:buFont typeface="Arial" panose="020B0604020202020204" pitchFamily="34" charset="0"/>
              <a:buChar char="•"/>
            </a:pPr>
            <a:r>
              <a:rPr lang="en-US">
                <a:cs typeface="Calibri"/>
              </a:rPr>
              <a:t>Because our goal is to document and organize already existing public information, there appears to be no potential for ethical conflicts in this project.</a:t>
            </a:r>
          </a:p>
          <a:p>
            <a:pPr marL="342900" indent="-342900" algn="just">
              <a:buFont typeface="Arial" panose="020B0604020202020204" pitchFamily="34" charset="0"/>
              <a:buChar char="•"/>
            </a:pPr>
            <a:endParaRPr lang="en-US">
              <a:cs typeface="Calibri"/>
            </a:endParaRPr>
          </a:p>
        </p:txBody>
      </p:sp>
      <p:sp>
        <p:nvSpPr>
          <p:cNvPr id="3" name="Slide Number Placeholder 2">
            <a:extLst>
              <a:ext uri="{FF2B5EF4-FFF2-40B4-BE49-F238E27FC236}">
                <a16:creationId xmlns:a16="http://schemas.microsoft.com/office/drawing/2014/main" id="{1EC00D13-9DD7-4416-85ED-3D202ACBD3F9}"/>
              </a:ext>
            </a:extLst>
          </p:cNvPr>
          <p:cNvSpPr>
            <a:spLocks noGrp="1"/>
          </p:cNvSpPr>
          <p:nvPr>
            <p:ph type="sldNum" sz="quarter" idx="4294967295"/>
          </p:nvPr>
        </p:nvSpPr>
        <p:spPr>
          <a:xfrm>
            <a:off x="0" y="6459538"/>
            <a:ext cx="2560638" cy="365125"/>
          </a:xfrm>
          <a:prstGeom prst="rect">
            <a:avLst/>
          </a:prstGeom>
        </p:spPr>
        <p:txBody>
          <a:bodyPr/>
          <a:lstStyle/>
          <a:p>
            <a:fld id="{0F418C06-167A-E646-9EF6-18275B625F6B}" type="slidenum">
              <a:rPr lang="en-US" smtClean="0"/>
              <a:pPr/>
              <a:t>5</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2E470CAB-C0DE-4772-9F24-7349B1044B77}"/>
              </a:ext>
            </a:extLst>
          </p:cNvPr>
          <p:cNvPicPr>
            <a:picLocks noChangeAspect="1"/>
          </p:cNvPicPr>
          <p:nvPr/>
        </p:nvPicPr>
        <p:blipFill rotWithShape="1">
          <a:blip r:embed="rId2"/>
          <a:srcRect l="6901" t="19717" r="8012" b="-749"/>
          <a:stretch/>
        </p:blipFill>
        <p:spPr>
          <a:xfrm>
            <a:off x="1460873" y="2337023"/>
            <a:ext cx="8109694" cy="4486308"/>
          </a:xfrm>
          <a:prstGeom prst="rect">
            <a:avLst/>
          </a:prstGeom>
        </p:spPr>
      </p:pic>
      <p:sp>
        <p:nvSpPr>
          <p:cNvPr id="9" name="TextBox 8">
            <a:extLst>
              <a:ext uri="{FF2B5EF4-FFF2-40B4-BE49-F238E27FC236}">
                <a16:creationId xmlns:a16="http://schemas.microsoft.com/office/drawing/2014/main" id="{B5280726-4D6C-45AF-A396-472A2D49BAE6}"/>
              </a:ext>
            </a:extLst>
          </p:cNvPr>
          <p:cNvSpPr txBox="1"/>
          <p:nvPr/>
        </p:nvSpPr>
        <p:spPr>
          <a:xfrm>
            <a:off x="977154" y="256990"/>
            <a:ext cx="90931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0"/>
              </a:spcBef>
            </a:pPr>
            <a:r>
              <a:rPr lang="en-US" sz="3600" b="1" dirty="0">
                <a:solidFill>
                  <a:schemeClr val="accent6">
                    <a:lumMod val="75000"/>
                  </a:schemeClr>
                </a:solidFill>
                <a:latin typeface="ITC Franklin Gothic Std Demi Compressed"/>
                <a:ea typeface="+mj-ea"/>
                <a:cs typeface="+mj-cs"/>
              </a:rPr>
              <a:t>Ethical Review of Research</a:t>
            </a:r>
          </a:p>
        </p:txBody>
      </p:sp>
    </p:spTree>
    <p:extLst>
      <p:ext uri="{BB962C8B-B14F-4D97-AF65-F5344CB8AC3E}">
        <p14:creationId xmlns:p14="http://schemas.microsoft.com/office/powerpoint/2010/main" val="337928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2FA223-82D2-4FE6-97CF-4B0849B5F095}"/>
              </a:ext>
            </a:extLst>
          </p:cNvPr>
          <p:cNvSpPr>
            <a:spLocks noGrp="1"/>
          </p:cNvSpPr>
          <p:nvPr>
            <p:ph type="body" sz="quarter" idx="13"/>
          </p:nvPr>
        </p:nvSpPr>
        <p:spPr/>
        <p:txBody>
          <a:bodyPr vert="horz" anchor="t"/>
          <a:lstStyle/>
          <a:p>
            <a:r>
              <a:rPr lang="en-US" sz="3600" b="1" dirty="0">
                <a:latin typeface="Calibri"/>
                <a:cs typeface="Calibri"/>
              </a:rPr>
              <a:t>Data Discovery</a:t>
            </a:r>
          </a:p>
        </p:txBody>
      </p:sp>
      <p:sp>
        <p:nvSpPr>
          <p:cNvPr id="3" name="Slide Number Placeholder 2">
            <a:extLst>
              <a:ext uri="{FF2B5EF4-FFF2-40B4-BE49-F238E27FC236}">
                <a16:creationId xmlns:a16="http://schemas.microsoft.com/office/drawing/2014/main" id="{E884EA6A-30A1-4F2D-A1C4-CDF8B0DBA94D}"/>
              </a:ext>
            </a:extLst>
          </p:cNvPr>
          <p:cNvSpPr>
            <a:spLocks noGrp="1"/>
          </p:cNvSpPr>
          <p:nvPr>
            <p:ph type="sldNum" sz="quarter" idx="4"/>
          </p:nvPr>
        </p:nvSpPr>
        <p:spPr/>
        <p:txBody>
          <a:bodyPr/>
          <a:lstStyle/>
          <a:p>
            <a:fld id="{0F418C06-167A-E646-9EF6-18275B625F6B}" type="slidenum">
              <a:rPr lang="en-US" smtClean="0"/>
              <a:pPr/>
              <a:t>6</a:t>
            </a:fld>
            <a:endParaRPr lang="en-US"/>
          </a:p>
        </p:txBody>
      </p:sp>
      <p:pic>
        <p:nvPicPr>
          <p:cNvPr id="2" name="Picture 3" descr="A close up of a logo&#10;&#10;Description generated with very high confidence">
            <a:extLst>
              <a:ext uri="{FF2B5EF4-FFF2-40B4-BE49-F238E27FC236}">
                <a16:creationId xmlns:a16="http://schemas.microsoft.com/office/drawing/2014/main" id="{26C1CF64-9F03-4380-9074-B06EDBDD53E5}"/>
              </a:ext>
            </a:extLst>
          </p:cNvPr>
          <p:cNvPicPr>
            <a:picLocks noChangeAspect="1"/>
          </p:cNvPicPr>
          <p:nvPr/>
        </p:nvPicPr>
        <p:blipFill>
          <a:blip r:embed="rId2"/>
          <a:stretch>
            <a:fillRect/>
          </a:stretch>
        </p:blipFill>
        <p:spPr>
          <a:xfrm>
            <a:off x="6519617" y="1696784"/>
            <a:ext cx="1139098" cy="1175668"/>
          </a:xfrm>
          <a:prstGeom prst="rect">
            <a:avLst/>
          </a:prstGeom>
        </p:spPr>
      </p:pic>
      <p:pic>
        <p:nvPicPr>
          <p:cNvPr id="5" name="Picture 5" descr="A picture containing transport, wheel&#10;&#10;Description generated with very high confidence">
            <a:extLst>
              <a:ext uri="{FF2B5EF4-FFF2-40B4-BE49-F238E27FC236}">
                <a16:creationId xmlns:a16="http://schemas.microsoft.com/office/drawing/2014/main" id="{6D0A7484-5B4D-40C2-8ACB-EFBCDA48F0E7}"/>
              </a:ext>
            </a:extLst>
          </p:cNvPr>
          <p:cNvPicPr>
            <a:picLocks noChangeAspect="1"/>
          </p:cNvPicPr>
          <p:nvPr/>
        </p:nvPicPr>
        <p:blipFill>
          <a:blip r:embed="rId3"/>
          <a:stretch>
            <a:fillRect/>
          </a:stretch>
        </p:blipFill>
        <p:spPr>
          <a:xfrm>
            <a:off x="6416861" y="3019306"/>
            <a:ext cx="1343594" cy="1346147"/>
          </a:xfrm>
          <a:prstGeom prst="rect">
            <a:avLst/>
          </a:prstGeom>
        </p:spPr>
      </p:pic>
      <p:pic>
        <p:nvPicPr>
          <p:cNvPr id="8" name="Picture 8">
            <a:extLst>
              <a:ext uri="{FF2B5EF4-FFF2-40B4-BE49-F238E27FC236}">
                <a16:creationId xmlns:a16="http://schemas.microsoft.com/office/drawing/2014/main" id="{00E63A32-3E70-495A-856F-370B82CB0FBB}"/>
              </a:ext>
            </a:extLst>
          </p:cNvPr>
          <p:cNvPicPr>
            <a:picLocks noChangeAspect="1"/>
          </p:cNvPicPr>
          <p:nvPr/>
        </p:nvPicPr>
        <p:blipFill>
          <a:blip r:embed="rId4"/>
          <a:stretch>
            <a:fillRect/>
          </a:stretch>
        </p:blipFill>
        <p:spPr>
          <a:xfrm>
            <a:off x="4875946" y="3019115"/>
            <a:ext cx="1499718" cy="1252631"/>
          </a:xfrm>
          <a:prstGeom prst="rect">
            <a:avLst/>
          </a:prstGeom>
        </p:spPr>
      </p:pic>
      <p:pic>
        <p:nvPicPr>
          <p:cNvPr id="12" name="Picture 12">
            <a:extLst>
              <a:ext uri="{FF2B5EF4-FFF2-40B4-BE49-F238E27FC236}">
                <a16:creationId xmlns:a16="http://schemas.microsoft.com/office/drawing/2014/main" id="{58F96F04-789E-48D2-84A2-C425BE638BFB}"/>
              </a:ext>
            </a:extLst>
          </p:cNvPr>
          <p:cNvPicPr>
            <a:picLocks noChangeAspect="1"/>
          </p:cNvPicPr>
          <p:nvPr/>
        </p:nvPicPr>
        <p:blipFill>
          <a:blip r:embed="rId5"/>
          <a:stretch>
            <a:fillRect/>
          </a:stretch>
        </p:blipFill>
        <p:spPr>
          <a:xfrm>
            <a:off x="5049850" y="1726125"/>
            <a:ext cx="1160586" cy="1145740"/>
          </a:xfrm>
          <a:prstGeom prst="rect">
            <a:avLst/>
          </a:prstGeom>
        </p:spPr>
      </p:pic>
      <p:pic>
        <p:nvPicPr>
          <p:cNvPr id="14" name="Picture 14" descr="A close up of a logo&#10;&#10;Description generated with very high confidence">
            <a:extLst>
              <a:ext uri="{FF2B5EF4-FFF2-40B4-BE49-F238E27FC236}">
                <a16:creationId xmlns:a16="http://schemas.microsoft.com/office/drawing/2014/main" id="{32FC7D66-9591-4D3C-854A-291B3F627C11}"/>
              </a:ext>
            </a:extLst>
          </p:cNvPr>
          <p:cNvPicPr>
            <a:picLocks noChangeAspect="1"/>
          </p:cNvPicPr>
          <p:nvPr/>
        </p:nvPicPr>
        <p:blipFill>
          <a:blip r:embed="rId6"/>
          <a:stretch>
            <a:fillRect/>
          </a:stretch>
        </p:blipFill>
        <p:spPr>
          <a:xfrm>
            <a:off x="3507583" y="1897214"/>
            <a:ext cx="1223386" cy="824017"/>
          </a:xfrm>
          <a:prstGeom prst="rect">
            <a:avLst/>
          </a:prstGeom>
        </p:spPr>
      </p:pic>
      <p:pic>
        <p:nvPicPr>
          <p:cNvPr id="23" name="Picture 16" descr="A close up of a sign&#10;&#10;Description generated with very high confidence">
            <a:extLst>
              <a:ext uri="{FF2B5EF4-FFF2-40B4-BE49-F238E27FC236}">
                <a16:creationId xmlns:a16="http://schemas.microsoft.com/office/drawing/2014/main" id="{70E86F74-8B84-49B1-A5C5-DCD364D8DE4A}"/>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1981927" y="1728238"/>
            <a:ext cx="1148024" cy="1148024"/>
          </a:xfrm>
          <a:prstGeom prst="rect">
            <a:avLst/>
          </a:prstGeom>
        </p:spPr>
      </p:pic>
      <p:pic>
        <p:nvPicPr>
          <p:cNvPr id="25" name="Picture 18" descr="A close up of a sign&#10;&#10;Description generated with very high confidence">
            <a:extLst>
              <a:ext uri="{FF2B5EF4-FFF2-40B4-BE49-F238E27FC236}">
                <a16:creationId xmlns:a16="http://schemas.microsoft.com/office/drawing/2014/main" id="{DBE15664-C977-4ED8-B83B-355A4A2C3676}"/>
              </a:ext>
            </a:extLst>
          </p:cNvPr>
          <p:cNvPicPr>
            <a:picLocks noChangeAspect="1"/>
          </p:cNvPicPr>
          <p:nvPr/>
        </p:nvPicPr>
        <p:blipFill>
          <a:blip r:embed="rId9">
            <a:alphaModFix amt="5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p:blipFill>
        <p:spPr>
          <a:xfrm>
            <a:off x="1946426" y="3150072"/>
            <a:ext cx="1148025" cy="1148025"/>
          </a:xfrm>
          <a:prstGeom prst="rect">
            <a:avLst/>
          </a:prstGeom>
        </p:spPr>
      </p:pic>
      <p:pic>
        <p:nvPicPr>
          <p:cNvPr id="27" name="Picture 20" descr="A close up of a logo&#10;&#10;Description generated with very high confidence">
            <a:extLst>
              <a:ext uri="{FF2B5EF4-FFF2-40B4-BE49-F238E27FC236}">
                <a16:creationId xmlns:a16="http://schemas.microsoft.com/office/drawing/2014/main" id="{5C64BA1C-4B80-4D7A-9B4D-7481266A5C48}"/>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colorTemperature colorTemp="1500"/>
                    </a14:imgEffect>
                    <a14:imgEffect>
                      <a14:saturation sat="0"/>
                    </a14:imgEffect>
                  </a14:imgLayer>
                </a14:imgProps>
              </a:ext>
            </a:extLst>
          </a:blip>
          <a:stretch>
            <a:fillRect/>
          </a:stretch>
        </p:blipFill>
        <p:spPr>
          <a:xfrm>
            <a:off x="5794587" y="4435730"/>
            <a:ext cx="1148981" cy="1158220"/>
          </a:xfrm>
          <a:prstGeom prst="rect">
            <a:avLst/>
          </a:prstGeom>
        </p:spPr>
      </p:pic>
      <p:pic>
        <p:nvPicPr>
          <p:cNvPr id="29" name="Picture 22" descr="A close up of a sign&#10;&#10;Description generated with very high confidence">
            <a:extLst>
              <a:ext uri="{FF2B5EF4-FFF2-40B4-BE49-F238E27FC236}">
                <a16:creationId xmlns:a16="http://schemas.microsoft.com/office/drawing/2014/main" id="{0047E7F7-A329-4939-8FF6-EAEE8226241C}"/>
              </a:ext>
            </a:extLst>
          </p:cNvPr>
          <p:cNvPicPr>
            <a:picLocks noChangeAspect="1"/>
          </p:cNvPicPr>
          <p:nvPr/>
        </p:nvPicPr>
        <p:blipFill>
          <a:blip r:embed="rId13">
            <a:alphaModFix amt="5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Lst>
          </a:blip>
          <a:stretch>
            <a:fillRect/>
          </a:stretch>
        </p:blipFill>
        <p:spPr>
          <a:xfrm>
            <a:off x="7966704" y="1732963"/>
            <a:ext cx="1147015" cy="1151820"/>
          </a:xfrm>
          <a:prstGeom prst="rect">
            <a:avLst/>
          </a:prstGeom>
        </p:spPr>
      </p:pic>
      <p:pic>
        <p:nvPicPr>
          <p:cNvPr id="31" name="Picture 24">
            <a:extLst>
              <a:ext uri="{FF2B5EF4-FFF2-40B4-BE49-F238E27FC236}">
                <a16:creationId xmlns:a16="http://schemas.microsoft.com/office/drawing/2014/main" id="{BA4F272E-C6B3-4819-B9FC-0ECBC77BD403}"/>
              </a:ext>
            </a:extLst>
          </p:cNvPr>
          <p:cNvPicPr>
            <a:picLocks noChangeAspect="1"/>
          </p:cNvPicPr>
          <p:nvPr/>
        </p:nvPicPr>
        <p:blipFill>
          <a:blip r:embed="rId15">
            <a:alphaModFix amt="50000"/>
            <a:extLst>
              <a:ext uri="{BEBA8EAE-BF5A-486C-A8C5-ECC9F3942E4B}">
                <a14:imgProps xmlns:a14="http://schemas.microsoft.com/office/drawing/2010/main">
                  <a14:imgLayer r:embed="rId16">
                    <a14:imgEffect>
                      <a14:colorTemperature colorTemp="1500"/>
                    </a14:imgEffect>
                    <a14:imgEffect>
                      <a14:saturation sat="0"/>
                    </a14:imgEffect>
                  </a14:imgLayer>
                </a14:imgProps>
              </a:ext>
            </a:extLst>
          </a:blip>
          <a:stretch>
            <a:fillRect/>
          </a:stretch>
        </p:blipFill>
        <p:spPr>
          <a:xfrm>
            <a:off x="4153178" y="4473393"/>
            <a:ext cx="1160585" cy="1160585"/>
          </a:xfrm>
          <a:prstGeom prst="rect">
            <a:avLst/>
          </a:prstGeom>
        </p:spPr>
      </p:pic>
      <p:pic>
        <p:nvPicPr>
          <p:cNvPr id="33" name="Picture 26">
            <a:extLst>
              <a:ext uri="{FF2B5EF4-FFF2-40B4-BE49-F238E27FC236}">
                <a16:creationId xmlns:a16="http://schemas.microsoft.com/office/drawing/2014/main" id="{705B77D6-093A-4FDA-9724-5BF57AEB4147}"/>
              </a:ext>
            </a:extLst>
          </p:cNvPr>
          <p:cNvPicPr>
            <a:picLocks noChangeAspect="1"/>
          </p:cNvPicPr>
          <p:nvPr/>
        </p:nvPicPr>
        <p:blipFill>
          <a:blip r:embed="rId17">
            <a:alphaModFix amt="50000"/>
            <a:extLst>
              <a:ext uri="{BEBA8EAE-BF5A-486C-A8C5-ECC9F3942E4B}">
                <a14:imgProps xmlns:a14="http://schemas.microsoft.com/office/drawing/2010/main">
                  <a14:imgLayer r:embed="rId18">
                    <a14:imgEffect>
                      <a14:colorTemperature colorTemp="1500"/>
                    </a14:imgEffect>
                    <a14:imgEffect>
                      <a14:saturation sat="0"/>
                    </a14:imgEffect>
                  </a14:imgLayer>
                </a14:imgProps>
              </a:ext>
            </a:extLst>
          </a:blip>
          <a:stretch>
            <a:fillRect/>
          </a:stretch>
        </p:blipFill>
        <p:spPr>
          <a:xfrm>
            <a:off x="7990601" y="3123921"/>
            <a:ext cx="1110520" cy="1157114"/>
          </a:xfrm>
          <a:prstGeom prst="rect">
            <a:avLst/>
          </a:prstGeom>
        </p:spPr>
      </p:pic>
      <p:pic>
        <p:nvPicPr>
          <p:cNvPr id="4" name="Picture 5" descr="A picture containing object, clock&#10;&#10;Description generated with high confidence">
            <a:extLst>
              <a:ext uri="{FF2B5EF4-FFF2-40B4-BE49-F238E27FC236}">
                <a16:creationId xmlns:a16="http://schemas.microsoft.com/office/drawing/2014/main" id="{F5C3AFF4-113A-488F-A74B-E99541CDDDBD}"/>
              </a:ext>
            </a:extLst>
          </p:cNvPr>
          <p:cNvPicPr>
            <a:picLocks noChangeAspect="1"/>
          </p:cNvPicPr>
          <p:nvPr/>
        </p:nvPicPr>
        <p:blipFill>
          <a:blip r:embed="rId19"/>
          <a:stretch>
            <a:fillRect/>
          </a:stretch>
        </p:blipFill>
        <p:spPr>
          <a:xfrm>
            <a:off x="3406706" y="3228161"/>
            <a:ext cx="1133475" cy="1000125"/>
          </a:xfrm>
          <a:prstGeom prst="rect">
            <a:avLst/>
          </a:prstGeom>
        </p:spPr>
      </p:pic>
      <p:pic>
        <p:nvPicPr>
          <p:cNvPr id="6" name="Picture 8" descr="A close up of a logo&#10;&#10;Description generated with very high confidence">
            <a:extLst>
              <a:ext uri="{FF2B5EF4-FFF2-40B4-BE49-F238E27FC236}">
                <a16:creationId xmlns:a16="http://schemas.microsoft.com/office/drawing/2014/main" id="{39D5EC58-B519-45FE-B852-C07A58F7922D}"/>
              </a:ext>
            </a:extLst>
          </p:cNvPr>
          <p:cNvPicPr>
            <a:picLocks noChangeAspect="1"/>
          </p:cNvPicPr>
          <p:nvPr/>
        </p:nvPicPr>
        <p:blipFill>
          <a:blip r:embed="rId20"/>
          <a:stretch>
            <a:fillRect/>
          </a:stretch>
        </p:blipFill>
        <p:spPr>
          <a:xfrm>
            <a:off x="2709995" y="4440216"/>
            <a:ext cx="1070206" cy="1208620"/>
          </a:xfrm>
          <a:prstGeom prst="rect">
            <a:avLst/>
          </a:prstGeom>
        </p:spPr>
      </p:pic>
      <p:pic>
        <p:nvPicPr>
          <p:cNvPr id="10" name="Picture 10" descr="A picture containing object&#10;&#10;Description generated with high confidence">
            <a:extLst>
              <a:ext uri="{FF2B5EF4-FFF2-40B4-BE49-F238E27FC236}">
                <a16:creationId xmlns:a16="http://schemas.microsoft.com/office/drawing/2014/main" id="{2BBF488B-5838-4754-A257-1A821DA1E3D2}"/>
              </a:ext>
            </a:extLst>
          </p:cNvPr>
          <p:cNvPicPr>
            <a:picLocks noChangeAspect="1"/>
          </p:cNvPicPr>
          <p:nvPr/>
        </p:nvPicPr>
        <p:blipFill>
          <a:blip r:embed="rId21"/>
          <a:stretch>
            <a:fillRect/>
          </a:stretch>
        </p:blipFill>
        <p:spPr>
          <a:xfrm>
            <a:off x="7320310" y="4465721"/>
            <a:ext cx="1236228" cy="1183151"/>
          </a:xfrm>
          <a:prstGeom prst="rect">
            <a:avLst/>
          </a:prstGeom>
        </p:spPr>
      </p:pic>
    </p:spTree>
    <p:extLst>
      <p:ext uri="{BB962C8B-B14F-4D97-AF65-F5344CB8AC3E}">
        <p14:creationId xmlns:p14="http://schemas.microsoft.com/office/powerpoint/2010/main" val="116981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84EA6A-30A1-4F2D-A1C4-CDF8B0DBA94D}"/>
              </a:ext>
            </a:extLst>
          </p:cNvPr>
          <p:cNvSpPr>
            <a:spLocks noGrp="1"/>
          </p:cNvSpPr>
          <p:nvPr>
            <p:ph type="sldNum" sz="quarter" idx="4294967295"/>
          </p:nvPr>
        </p:nvSpPr>
        <p:spPr>
          <a:xfrm>
            <a:off x="0" y="6459538"/>
            <a:ext cx="2133600" cy="365125"/>
          </a:xfrm>
          <a:prstGeom prst="rect">
            <a:avLst/>
          </a:prstGeom>
        </p:spPr>
        <p:txBody>
          <a:bodyPr/>
          <a:lstStyle/>
          <a:p>
            <a:fld id="{0F418C06-167A-E646-9EF6-18275B625F6B}" type="slidenum">
              <a:rPr lang="en-US" smtClean="0"/>
              <a:pPr/>
              <a:t>7</a:t>
            </a:fld>
            <a:endParaRPr lang="en-US"/>
          </a:p>
        </p:txBody>
      </p:sp>
      <p:graphicFrame>
        <p:nvGraphicFramePr>
          <p:cNvPr id="6" name="Table 7">
            <a:extLst>
              <a:ext uri="{FF2B5EF4-FFF2-40B4-BE49-F238E27FC236}">
                <a16:creationId xmlns:a16="http://schemas.microsoft.com/office/drawing/2014/main" id="{C883CBEB-01AC-4197-A8D9-7689CBD36418}"/>
              </a:ext>
            </a:extLst>
          </p:cNvPr>
          <p:cNvGraphicFramePr>
            <a:graphicFrameLocks noGrp="1"/>
          </p:cNvGraphicFramePr>
          <p:nvPr/>
        </p:nvGraphicFramePr>
        <p:xfrm>
          <a:off x="13316005" y="-7498831"/>
          <a:ext cx="5120640" cy="183388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1627247731"/>
                    </a:ext>
                  </a:extLst>
                </a:gridCol>
                <a:gridCol w="1706880">
                  <a:extLst>
                    <a:ext uri="{9D8B030D-6E8A-4147-A177-3AD203B41FA5}">
                      <a16:colId xmlns:a16="http://schemas.microsoft.com/office/drawing/2014/main" val="1783389128"/>
                    </a:ext>
                  </a:extLst>
                </a:gridCol>
                <a:gridCol w="1706880">
                  <a:extLst>
                    <a:ext uri="{9D8B030D-6E8A-4147-A177-3AD203B41FA5}">
                      <a16:colId xmlns:a16="http://schemas.microsoft.com/office/drawing/2014/main" val="599080084"/>
                    </a:ext>
                  </a:extLst>
                </a:gridCol>
              </a:tblGrid>
              <a:tr h="370840">
                <a:tc gridSpan="3">
                  <a:txBody>
                    <a:bodyPr/>
                    <a:lstStyle/>
                    <a:p>
                      <a:r>
                        <a:rPr lang="en-US"/>
                        <a:t>NASA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5868892"/>
                  </a:ext>
                </a:extLst>
              </a:tr>
              <a:tr h="370840">
                <a:tc>
                  <a:txBody>
                    <a:bodyPr/>
                    <a:lstStyle/>
                    <a:p>
                      <a:r>
                        <a:rPr lang="en-US"/>
                        <a:t>Science Research Directorate</a:t>
                      </a:r>
                    </a:p>
                  </a:txBody>
                  <a:tcPr/>
                </a:tc>
                <a:tc>
                  <a:txBody>
                    <a:bodyPr/>
                    <a:lstStyle/>
                    <a:p>
                      <a:r>
                        <a:rPr lang="en-US"/>
                        <a:t>Aeronautics Research Mission Directorate</a:t>
                      </a:r>
                    </a:p>
                  </a:txBody>
                  <a:tcPr/>
                </a:tc>
                <a:tc>
                  <a:txBody>
                    <a:bodyPr/>
                    <a:lstStyle/>
                    <a:p>
                      <a:r>
                        <a:rPr lang="en-US"/>
                        <a:t>Human Explorations and Operations Mission Directive</a:t>
                      </a:r>
                    </a:p>
                  </a:txBody>
                  <a:tcPr/>
                </a:tc>
                <a:extLst>
                  <a:ext uri="{0D108BD9-81ED-4DB2-BD59-A6C34878D82A}">
                    <a16:rowId xmlns:a16="http://schemas.microsoft.com/office/drawing/2014/main" val="3428994473"/>
                  </a:ext>
                </a:extLst>
              </a:tr>
            </a:tbl>
          </a:graphicData>
        </a:graphic>
      </p:graphicFrame>
      <p:pic>
        <p:nvPicPr>
          <p:cNvPr id="11" name="Picture 3" descr="A close up of a logo&#10;&#10;Description generated with very high confidence">
            <a:extLst>
              <a:ext uri="{FF2B5EF4-FFF2-40B4-BE49-F238E27FC236}">
                <a16:creationId xmlns:a16="http://schemas.microsoft.com/office/drawing/2014/main" id="{C8CE487E-8B2D-4E4F-BC78-B2E955167C5A}"/>
              </a:ext>
            </a:extLst>
          </p:cNvPr>
          <p:cNvPicPr>
            <a:picLocks noChangeAspect="1"/>
          </p:cNvPicPr>
          <p:nvPr/>
        </p:nvPicPr>
        <p:blipFill>
          <a:blip r:embed="rId3">
            <a:alphaModFix amt="26000"/>
            <a:extLst>
              <a:ext uri="{BEBA8EAE-BF5A-486C-A8C5-ECC9F3942E4B}">
                <a14:imgProps xmlns:a14="http://schemas.microsoft.com/office/drawing/2010/main">
                  <a14:imgLayer r:embed="rId4">
                    <a14:imgEffect>
                      <a14:saturation sat="39000"/>
                    </a14:imgEffect>
                  </a14:imgLayer>
                </a14:imgProps>
              </a:ext>
            </a:extLst>
          </a:blip>
          <a:stretch>
            <a:fillRect/>
          </a:stretch>
        </p:blipFill>
        <p:spPr>
          <a:xfrm>
            <a:off x="1572161" y="1387940"/>
            <a:ext cx="758923" cy="783288"/>
          </a:xfrm>
          <a:prstGeom prst="rect">
            <a:avLst/>
          </a:prstGeom>
        </p:spPr>
      </p:pic>
      <p:pic>
        <p:nvPicPr>
          <p:cNvPr id="12" name="Picture 5" descr="A picture containing transport, wheel&#10;&#10;Description generated with very high confidence">
            <a:extLst>
              <a:ext uri="{FF2B5EF4-FFF2-40B4-BE49-F238E27FC236}">
                <a16:creationId xmlns:a16="http://schemas.microsoft.com/office/drawing/2014/main" id="{2482D9BE-D87F-0746-AF1A-F5E7507CE72C}"/>
              </a:ext>
            </a:extLst>
          </p:cNvPr>
          <p:cNvPicPr>
            <a:picLocks noChangeAspect="1"/>
          </p:cNvPicPr>
          <p:nvPr/>
        </p:nvPicPr>
        <p:blipFill>
          <a:blip r:embed="rId5"/>
          <a:stretch>
            <a:fillRect/>
          </a:stretch>
        </p:blipFill>
        <p:spPr>
          <a:xfrm>
            <a:off x="1499077" y="5423324"/>
            <a:ext cx="912185" cy="930903"/>
          </a:xfrm>
          <a:prstGeom prst="rect">
            <a:avLst/>
          </a:prstGeom>
        </p:spPr>
      </p:pic>
      <p:pic>
        <p:nvPicPr>
          <p:cNvPr id="13" name="Picture 8">
            <a:extLst>
              <a:ext uri="{FF2B5EF4-FFF2-40B4-BE49-F238E27FC236}">
                <a16:creationId xmlns:a16="http://schemas.microsoft.com/office/drawing/2014/main" id="{AF25C95C-3439-A446-B733-D08AC52846A1}"/>
              </a:ext>
            </a:extLst>
          </p:cNvPr>
          <p:cNvPicPr>
            <a:picLocks noChangeAspect="1"/>
          </p:cNvPicPr>
          <p:nvPr/>
        </p:nvPicPr>
        <p:blipFill>
          <a:blip r:embed="rId6"/>
          <a:stretch>
            <a:fillRect/>
          </a:stretch>
        </p:blipFill>
        <p:spPr>
          <a:xfrm>
            <a:off x="1473463" y="3712271"/>
            <a:ext cx="999185" cy="834564"/>
          </a:xfrm>
          <a:prstGeom prst="rect">
            <a:avLst/>
          </a:prstGeom>
        </p:spPr>
      </p:pic>
      <p:pic>
        <p:nvPicPr>
          <p:cNvPr id="14" name="Picture 12">
            <a:extLst>
              <a:ext uri="{FF2B5EF4-FFF2-40B4-BE49-F238E27FC236}">
                <a16:creationId xmlns:a16="http://schemas.microsoft.com/office/drawing/2014/main" id="{2C83F8F2-B375-0F4D-9BD2-37490D121A55}"/>
              </a:ext>
            </a:extLst>
          </p:cNvPr>
          <p:cNvPicPr>
            <a:picLocks noChangeAspect="1"/>
          </p:cNvPicPr>
          <p:nvPr/>
        </p:nvPicPr>
        <p:blipFill>
          <a:blip r:embed="rId7">
            <a:alphaModFix amt="26000"/>
            <a:extLst>
              <a:ext uri="{BEBA8EAE-BF5A-486C-A8C5-ECC9F3942E4B}">
                <a14:imgProps xmlns:a14="http://schemas.microsoft.com/office/drawing/2010/main">
                  <a14:imgLayer r:embed="rId8">
                    <a14:imgEffect>
                      <a14:saturation sat="39000"/>
                    </a14:imgEffect>
                  </a14:imgLayer>
                </a14:imgProps>
              </a:ext>
            </a:extLst>
          </a:blip>
          <a:stretch>
            <a:fillRect/>
          </a:stretch>
        </p:blipFill>
        <p:spPr>
          <a:xfrm>
            <a:off x="1543312" y="2893697"/>
            <a:ext cx="773239" cy="76334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8DF25DEE-A77D-8E4F-9539-031721736A74}"/>
              </a:ext>
            </a:extLst>
          </p:cNvPr>
          <p:cNvPicPr>
            <a:picLocks noChangeAspect="1"/>
          </p:cNvPicPr>
          <p:nvPr/>
        </p:nvPicPr>
        <p:blipFill>
          <a:blip r:embed="rId9"/>
          <a:stretch>
            <a:fillRect/>
          </a:stretch>
        </p:blipFill>
        <p:spPr>
          <a:xfrm>
            <a:off x="1543312" y="2241888"/>
            <a:ext cx="815079" cy="549000"/>
          </a:xfrm>
          <a:prstGeom prst="rect">
            <a:avLst/>
          </a:prstGeom>
        </p:spPr>
      </p:pic>
      <p:pic>
        <p:nvPicPr>
          <p:cNvPr id="16" name="Picture 5" descr="A picture containing object, clock&#10;&#10;Description generated with high confidence">
            <a:extLst>
              <a:ext uri="{FF2B5EF4-FFF2-40B4-BE49-F238E27FC236}">
                <a16:creationId xmlns:a16="http://schemas.microsoft.com/office/drawing/2014/main" id="{005D8671-A745-204A-B422-8C8C75F91285}"/>
              </a:ext>
            </a:extLst>
          </p:cNvPr>
          <p:cNvPicPr>
            <a:picLocks noChangeAspect="1"/>
          </p:cNvPicPr>
          <p:nvPr/>
        </p:nvPicPr>
        <p:blipFill>
          <a:blip r:embed="rId10"/>
          <a:stretch>
            <a:fillRect/>
          </a:stretch>
        </p:blipFill>
        <p:spPr>
          <a:xfrm>
            <a:off x="1573262" y="4679676"/>
            <a:ext cx="755176" cy="666332"/>
          </a:xfrm>
          <a:prstGeom prst="rect">
            <a:avLst/>
          </a:prstGeom>
        </p:spPr>
      </p:pic>
      <p:sp>
        <p:nvSpPr>
          <p:cNvPr id="8" name="Rounded Rectangle 7">
            <a:extLst>
              <a:ext uri="{FF2B5EF4-FFF2-40B4-BE49-F238E27FC236}">
                <a16:creationId xmlns:a16="http://schemas.microsoft.com/office/drawing/2014/main" id="{67E7BF71-9C96-0241-8414-346C7BF6298A}"/>
              </a:ext>
            </a:extLst>
          </p:cNvPr>
          <p:cNvSpPr/>
          <p:nvPr/>
        </p:nvSpPr>
        <p:spPr>
          <a:xfrm>
            <a:off x="3860541" y="1567314"/>
            <a:ext cx="815079" cy="424543"/>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ARPA-E</a:t>
            </a:r>
          </a:p>
        </p:txBody>
      </p:sp>
      <p:sp>
        <p:nvSpPr>
          <p:cNvPr id="17" name="Rounded Rectangle 16">
            <a:extLst>
              <a:ext uri="{FF2B5EF4-FFF2-40B4-BE49-F238E27FC236}">
                <a16:creationId xmlns:a16="http://schemas.microsoft.com/office/drawing/2014/main" id="{19E0DFC3-FF8A-B94A-972F-1D7E171D5247}"/>
              </a:ext>
            </a:extLst>
          </p:cNvPr>
          <p:cNvSpPr/>
          <p:nvPr/>
        </p:nvSpPr>
        <p:spPr>
          <a:xfrm>
            <a:off x="2604406" y="1505084"/>
            <a:ext cx="977437" cy="549000"/>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Office of Science</a:t>
            </a:r>
          </a:p>
        </p:txBody>
      </p:sp>
      <p:sp>
        <p:nvSpPr>
          <p:cNvPr id="19" name="Rounded Rectangle 18">
            <a:extLst>
              <a:ext uri="{FF2B5EF4-FFF2-40B4-BE49-F238E27FC236}">
                <a16:creationId xmlns:a16="http://schemas.microsoft.com/office/drawing/2014/main" id="{2ACB09BC-EFB5-7E46-B3F2-B8EA074DAB95}"/>
              </a:ext>
            </a:extLst>
          </p:cNvPr>
          <p:cNvSpPr/>
          <p:nvPr/>
        </p:nvSpPr>
        <p:spPr>
          <a:xfrm>
            <a:off x="6163745" y="1576186"/>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EERE</a:t>
            </a:r>
          </a:p>
        </p:txBody>
      </p:sp>
      <p:sp>
        <p:nvSpPr>
          <p:cNvPr id="21" name="Rounded Rectangle 20">
            <a:extLst>
              <a:ext uri="{FF2B5EF4-FFF2-40B4-BE49-F238E27FC236}">
                <a16:creationId xmlns:a16="http://schemas.microsoft.com/office/drawing/2014/main" id="{3788BA05-904B-0A46-9693-986C524ABA9D}"/>
              </a:ext>
            </a:extLst>
          </p:cNvPr>
          <p:cNvSpPr/>
          <p:nvPr/>
        </p:nvSpPr>
        <p:spPr>
          <a:xfrm>
            <a:off x="4954319" y="1550187"/>
            <a:ext cx="930729" cy="458794"/>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Nuclear Energy</a:t>
            </a:r>
          </a:p>
        </p:txBody>
      </p:sp>
      <p:sp>
        <p:nvSpPr>
          <p:cNvPr id="22" name="Rounded Rectangle 21">
            <a:extLst>
              <a:ext uri="{FF2B5EF4-FFF2-40B4-BE49-F238E27FC236}">
                <a16:creationId xmlns:a16="http://schemas.microsoft.com/office/drawing/2014/main" id="{58981BF7-196B-4C4B-A38F-3BDEBCC659D6}"/>
              </a:ext>
            </a:extLst>
          </p:cNvPr>
          <p:cNvSpPr/>
          <p:nvPr/>
        </p:nvSpPr>
        <p:spPr>
          <a:xfrm>
            <a:off x="7070964" y="1533325"/>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Office of Electricity</a:t>
            </a:r>
          </a:p>
        </p:txBody>
      </p:sp>
      <p:sp>
        <p:nvSpPr>
          <p:cNvPr id="23" name="Rounded Rectangle 22">
            <a:extLst>
              <a:ext uri="{FF2B5EF4-FFF2-40B4-BE49-F238E27FC236}">
                <a16:creationId xmlns:a16="http://schemas.microsoft.com/office/drawing/2014/main" id="{4B224DF7-7972-1D45-95A4-4F43EDD18F8B}"/>
              </a:ext>
            </a:extLst>
          </p:cNvPr>
          <p:cNvSpPr/>
          <p:nvPr/>
        </p:nvSpPr>
        <p:spPr>
          <a:xfrm>
            <a:off x="2634619" y="2312990"/>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NIFA</a:t>
            </a:r>
          </a:p>
        </p:txBody>
      </p:sp>
      <p:sp>
        <p:nvSpPr>
          <p:cNvPr id="24" name="Rounded Rectangle 23">
            <a:extLst>
              <a:ext uri="{FF2B5EF4-FFF2-40B4-BE49-F238E27FC236}">
                <a16:creationId xmlns:a16="http://schemas.microsoft.com/office/drawing/2014/main" id="{F6F92CB8-E361-D644-B466-1F7DD41F3F9C}"/>
              </a:ext>
            </a:extLst>
          </p:cNvPr>
          <p:cNvSpPr/>
          <p:nvPr/>
        </p:nvSpPr>
        <p:spPr>
          <a:xfrm>
            <a:off x="4287213" y="2270129"/>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Natural Resources</a:t>
            </a:r>
          </a:p>
        </p:txBody>
      </p:sp>
      <p:sp>
        <p:nvSpPr>
          <p:cNvPr id="25" name="Rounded Rectangle 24">
            <a:extLst>
              <a:ext uri="{FF2B5EF4-FFF2-40B4-BE49-F238E27FC236}">
                <a16:creationId xmlns:a16="http://schemas.microsoft.com/office/drawing/2014/main" id="{DF65DC37-CE45-EE40-9F8F-E2224D7242E2}"/>
              </a:ext>
            </a:extLst>
          </p:cNvPr>
          <p:cNvSpPr/>
          <p:nvPr/>
        </p:nvSpPr>
        <p:spPr>
          <a:xfrm>
            <a:off x="3460915" y="2312990"/>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ARS</a:t>
            </a:r>
          </a:p>
        </p:txBody>
      </p:sp>
      <p:sp>
        <p:nvSpPr>
          <p:cNvPr id="26" name="Rounded Rectangle 25">
            <a:extLst>
              <a:ext uri="{FF2B5EF4-FFF2-40B4-BE49-F238E27FC236}">
                <a16:creationId xmlns:a16="http://schemas.microsoft.com/office/drawing/2014/main" id="{013FB819-CAE4-D543-8355-18896DFCB346}"/>
              </a:ext>
            </a:extLst>
          </p:cNvPr>
          <p:cNvSpPr/>
          <p:nvPr/>
        </p:nvSpPr>
        <p:spPr>
          <a:xfrm>
            <a:off x="5462425" y="2312990"/>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ERS</a:t>
            </a:r>
          </a:p>
        </p:txBody>
      </p:sp>
      <p:sp>
        <p:nvSpPr>
          <p:cNvPr id="27" name="Rounded Rectangle 26">
            <a:extLst>
              <a:ext uri="{FF2B5EF4-FFF2-40B4-BE49-F238E27FC236}">
                <a16:creationId xmlns:a16="http://schemas.microsoft.com/office/drawing/2014/main" id="{A700564C-EB0F-FD4C-843A-2D2A97B3E620}"/>
              </a:ext>
            </a:extLst>
          </p:cNvPr>
          <p:cNvSpPr/>
          <p:nvPr/>
        </p:nvSpPr>
        <p:spPr>
          <a:xfrm>
            <a:off x="2605854" y="3084458"/>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DARPA</a:t>
            </a:r>
          </a:p>
        </p:txBody>
      </p:sp>
      <p:sp>
        <p:nvSpPr>
          <p:cNvPr id="28" name="Rounded Rectangle 27">
            <a:extLst>
              <a:ext uri="{FF2B5EF4-FFF2-40B4-BE49-F238E27FC236}">
                <a16:creationId xmlns:a16="http://schemas.microsoft.com/office/drawing/2014/main" id="{D2211CE7-D215-084D-A822-DDADEB572F25}"/>
              </a:ext>
            </a:extLst>
          </p:cNvPr>
          <p:cNvSpPr/>
          <p:nvPr/>
        </p:nvSpPr>
        <p:spPr>
          <a:xfrm>
            <a:off x="3575680" y="3084458"/>
            <a:ext cx="739546"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ONR</a:t>
            </a:r>
          </a:p>
        </p:txBody>
      </p:sp>
      <p:sp>
        <p:nvSpPr>
          <p:cNvPr id="29" name="Rounded Rectangle 28">
            <a:extLst>
              <a:ext uri="{FF2B5EF4-FFF2-40B4-BE49-F238E27FC236}">
                <a16:creationId xmlns:a16="http://schemas.microsoft.com/office/drawing/2014/main" id="{A0C0187E-17F0-544C-9CD1-4A44CCA13880}"/>
              </a:ext>
            </a:extLst>
          </p:cNvPr>
          <p:cNvSpPr/>
          <p:nvPr/>
        </p:nvSpPr>
        <p:spPr>
          <a:xfrm>
            <a:off x="4482073" y="3084458"/>
            <a:ext cx="596804"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ARI</a:t>
            </a:r>
          </a:p>
        </p:txBody>
      </p:sp>
      <p:sp>
        <p:nvSpPr>
          <p:cNvPr id="30" name="Rounded Rectangle 29">
            <a:extLst>
              <a:ext uri="{FF2B5EF4-FFF2-40B4-BE49-F238E27FC236}">
                <a16:creationId xmlns:a16="http://schemas.microsoft.com/office/drawing/2014/main" id="{F548F755-818B-3B42-AF90-1B7E9024455F}"/>
              </a:ext>
            </a:extLst>
          </p:cNvPr>
          <p:cNvSpPr/>
          <p:nvPr/>
        </p:nvSpPr>
        <p:spPr>
          <a:xfrm>
            <a:off x="5245725" y="3084458"/>
            <a:ext cx="596804"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ARO</a:t>
            </a:r>
          </a:p>
        </p:txBody>
      </p:sp>
      <p:sp>
        <p:nvSpPr>
          <p:cNvPr id="31" name="Rounded Rectangle 30">
            <a:extLst>
              <a:ext uri="{FF2B5EF4-FFF2-40B4-BE49-F238E27FC236}">
                <a16:creationId xmlns:a16="http://schemas.microsoft.com/office/drawing/2014/main" id="{AB21C004-F758-FA45-805E-8000F5860658}"/>
              </a:ext>
            </a:extLst>
          </p:cNvPr>
          <p:cNvSpPr/>
          <p:nvPr/>
        </p:nvSpPr>
        <p:spPr>
          <a:xfrm>
            <a:off x="6979205" y="3084458"/>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AFOSR</a:t>
            </a:r>
          </a:p>
        </p:txBody>
      </p:sp>
      <p:sp>
        <p:nvSpPr>
          <p:cNvPr id="33" name="Rounded Rectangle 32">
            <a:extLst>
              <a:ext uri="{FF2B5EF4-FFF2-40B4-BE49-F238E27FC236}">
                <a16:creationId xmlns:a16="http://schemas.microsoft.com/office/drawing/2014/main" id="{6D6824BF-A2F9-B44D-8A4F-B8BAAF054D51}"/>
              </a:ext>
            </a:extLst>
          </p:cNvPr>
          <p:cNvSpPr/>
          <p:nvPr/>
        </p:nvSpPr>
        <p:spPr>
          <a:xfrm>
            <a:off x="7949032" y="3084458"/>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CDMRP</a:t>
            </a:r>
          </a:p>
        </p:txBody>
      </p:sp>
      <p:sp>
        <p:nvSpPr>
          <p:cNvPr id="36" name="Rounded Rectangle 35">
            <a:extLst>
              <a:ext uri="{FF2B5EF4-FFF2-40B4-BE49-F238E27FC236}">
                <a16:creationId xmlns:a16="http://schemas.microsoft.com/office/drawing/2014/main" id="{DA6DE032-86CB-1D48-98E2-5881347FB7B9}"/>
              </a:ext>
            </a:extLst>
          </p:cNvPr>
          <p:cNvSpPr/>
          <p:nvPr/>
        </p:nvSpPr>
        <p:spPr>
          <a:xfrm>
            <a:off x="6009379" y="3084458"/>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AFRL</a:t>
            </a:r>
          </a:p>
        </p:txBody>
      </p:sp>
      <p:sp>
        <p:nvSpPr>
          <p:cNvPr id="37" name="Rounded Rectangle 36">
            <a:extLst>
              <a:ext uri="{FF2B5EF4-FFF2-40B4-BE49-F238E27FC236}">
                <a16:creationId xmlns:a16="http://schemas.microsoft.com/office/drawing/2014/main" id="{E6733BDA-D283-184B-A73B-1DB3114C0079}"/>
              </a:ext>
            </a:extLst>
          </p:cNvPr>
          <p:cNvSpPr/>
          <p:nvPr/>
        </p:nvSpPr>
        <p:spPr>
          <a:xfrm>
            <a:off x="2589525" y="3799497"/>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Science Research</a:t>
            </a:r>
          </a:p>
        </p:txBody>
      </p:sp>
      <p:sp>
        <p:nvSpPr>
          <p:cNvPr id="38" name="Rounded Rectangle 37">
            <a:extLst>
              <a:ext uri="{FF2B5EF4-FFF2-40B4-BE49-F238E27FC236}">
                <a16:creationId xmlns:a16="http://schemas.microsoft.com/office/drawing/2014/main" id="{3E834B4E-A2DE-D54E-B701-0A9AF06843FC}"/>
              </a:ext>
            </a:extLst>
          </p:cNvPr>
          <p:cNvSpPr/>
          <p:nvPr/>
        </p:nvSpPr>
        <p:spPr>
          <a:xfrm>
            <a:off x="3826018" y="3799497"/>
            <a:ext cx="127220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Aeronautics Research</a:t>
            </a:r>
          </a:p>
        </p:txBody>
      </p:sp>
      <p:sp>
        <p:nvSpPr>
          <p:cNvPr id="39" name="Rounded Rectangle 38">
            <a:extLst>
              <a:ext uri="{FF2B5EF4-FFF2-40B4-BE49-F238E27FC236}">
                <a16:creationId xmlns:a16="http://schemas.microsoft.com/office/drawing/2014/main" id="{A7548E7A-8E3D-294A-AC5D-DCDE992B65BB}"/>
              </a:ext>
            </a:extLst>
          </p:cNvPr>
          <p:cNvSpPr/>
          <p:nvPr/>
        </p:nvSpPr>
        <p:spPr>
          <a:xfrm>
            <a:off x="5357281" y="3799497"/>
            <a:ext cx="127220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Human Explorations</a:t>
            </a:r>
          </a:p>
        </p:txBody>
      </p:sp>
      <p:sp>
        <p:nvSpPr>
          <p:cNvPr id="32" name="Rounded Rectangle 22">
            <a:extLst>
              <a:ext uri="{FF2B5EF4-FFF2-40B4-BE49-F238E27FC236}">
                <a16:creationId xmlns:a16="http://schemas.microsoft.com/office/drawing/2014/main" id="{4AC42DD5-B3C2-48E1-B9A9-72A7712F8D1F}"/>
              </a:ext>
            </a:extLst>
          </p:cNvPr>
          <p:cNvSpPr/>
          <p:nvPr/>
        </p:nvSpPr>
        <p:spPr>
          <a:xfrm>
            <a:off x="2584566" y="455412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NCI</a:t>
            </a:r>
          </a:p>
        </p:txBody>
      </p:sp>
      <p:sp>
        <p:nvSpPr>
          <p:cNvPr id="34" name="Rounded Rectangle 22">
            <a:extLst>
              <a:ext uri="{FF2B5EF4-FFF2-40B4-BE49-F238E27FC236}">
                <a16:creationId xmlns:a16="http://schemas.microsoft.com/office/drawing/2014/main" id="{C95BEC80-0108-4B10-9ABE-10831E94F567}"/>
              </a:ext>
            </a:extLst>
          </p:cNvPr>
          <p:cNvSpPr/>
          <p:nvPr/>
        </p:nvSpPr>
        <p:spPr>
          <a:xfrm>
            <a:off x="3348098" y="455411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NEI</a:t>
            </a:r>
          </a:p>
        </p:txBody>
      </p:sp>
      <p:sp>
        <p:nvSpPr>
          <p:cNvPr id="35" name="Rounded Rectangle 22">
            <a:extLst>
              <a:ext uri="{FF2B5EF4-FFF2-40B4-BE49-F238E27FC236}">
                <a16:creationId xmlns:a16="http://schemas.microsoft.com/office/drawing/2014/main" id="{D6F0A470-733C-476D-854C-ACB7F12F563F}"/>
              </a:ext>
            </a:extLst>
          </p:cNvPr>
          <p:cNvSpPr/>
          <p:nvPr/>
        </p:nvSpPr>
        <p:spPr>
          <a:xfrm>
            <a:off x="4128781" y="455411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NHLBI</a:t>
            </a:r>
          </a:p>
        </p:txBody>
      </p:sp>
      <p:sp>
        <p:nvSpPr>
          <p:cNvPr id="40" name="Rounded Rectangle 22">
            <a:extLst>
              <a:ext uri="{FF2B5EF4-FFF2-40B4-BE49-F238E27FC236}">
                <a16:creationId xmlns:a16="http://schemas.microsoft.com/office/drawing/2014/main" id="{6C41FEFE-7038-409B-AF78-431C467426F5}"/>
              </a:ext>
            </a:extLst>
          </p:cNvPr>
          <p:cNvSpPr/>
          <p:nvPr/>
        </p:nvSpPr>
        <p:spPr>
          <a:xfrm>
            <a:off x="4906693" y="455411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NHGRI</a:t>
            </a:r>
          </a:p>
        </p:txBody>
      </p:sp>
      <p:sp>
        <p:nvSpPr>
          <p:cNvPr id="41" name="Rounded Rectangle 22">
            <a:extLst>
              <a:ext uri="{FF2B5EF4-FFF2-40B4-BE49-F238E27FC236}">
                <a16:creationId xmlns:a16="http://schemas.microsoft.com/office/drawing/2014/main" id="{19FF912F-A956-4C41-9FDB-4B24923BDD9B}"/>
              </a:ext>
            </a:extLst>
          </p:cNvPr>
          <p:cNvSpPr/>
          <p:nvPr/>
        </p:nvSpPr>
        <p:spPr>
          <a:xfrm>
            <a:off x="5687375" y="455411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a:t>
            </a:r>
          </a:p>
        </p:txBody>
      </p:sp>
      <p:sp>
        <p:nvSpPr>
          <p:cNvPr id="42" name="Rounded Rectangle 22">
            <a:extLst>
              <a:ext uri="{FF2B5EF4-FFF2-40B4-BE49-F238E27FC236}">
                <a16:creationId xmlns:a16="http://schemas.microsoft.com/office/drawing/2014/main" id="{19FF73AB-6390-44D6-A7D7-F329830C9151}"/>
              </a:ext>
            </a:extLst>
          </p:cNvPr>
          <p:cNvSpPr/>
          <p:nvPr/>
        </p:nvSpPr>
        <p:spPr>
          <a:xfrm>
            <a:off x="2584566" y="487877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NIDDK</a:t>
            </a:r>
          </a:p>
        </p:txBody>
      </p:sp>
      <p:sp>
        <p:nvSpPr>
          <p:cNvPr id="43" name="Rounded Rectangle 22">
            <a:extLst>
              <a:ext uri="{FF2B5EF4-FFF2-40B4-BE49-F238E27FC236}">
                <a16:creationId xmlns:a16="http://schemas.microsoft.com/office/drawing/2014/main" id="{93C5275A-EDED-469B-98FC-AECBDE0AD801}"/>
              </a:ext>
            </a:extLst>
          </p:cNvPr>
          <p:cNvSpPr/>
          <p:nvPr/>
        </p:nvSpPr>
        <p:spPr>
          <a:xfrm>
            <a:off x="3348098" y="487876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NIDA</a:t>
            </a:r>
          </a:p>
        </p:txBody>
      </p:sp>
      <p:sp>
        <p:nvSpPr>
          <p:cNvPr id="44" name="Rounded Rectangle 22">
            <a:extLst>
              <a:ext uri="{FF2B5EF4-FFF2-40B4-BE49-F238E27FC236}">
                <a16:creationId xmlns:a16="http://schemas.microsoft.com/office/drawing/2014/main" id="{2ADD4F35-755C-4CE6-9510-3526026E45FC}"/>
              </a:ext>
            </a:extLst>
          </p:cNvPr>
          <p:cNvSpPr/>
          <p:nvPr/>
        </p:nvSpPr>
        <p:spPr>
          <a:xfrm>
            <a:off x="4128780" y="487876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NIEHS</a:t>
            </a:r>
          </a:p>
        </p:txBody>
      </p:sp>
      <p:sp>
        <p:nvSpPr>
          <p:cNvPr id="45" name="Rounded Rectangle 22">
            <a:extLst>
              <a:ext uri="{FF2B5EF4-FFF2-40B4-BE49-F238E27FC236}">
                <a16:creationId xmlns:a16="http://schemas.microsoft.com/office/drawing/2014/main" id="{BA6D6A9F-256F-47B3-BDB4-4A7DBACB662F}"/>
              </a:ext>
            </a:extLst>
          </p:cNvPr>
          <p:cNvSpPr/>
          <p:nvPr/>
        </p:nvSpPr>
        <p:spPr>
          <a:xfrm>
            <a:off x="4906692" y="487876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NIGMS</a:t>
            </a:r>
          </a:p>
        </p:txBody>
      </p:sp>
      <p:sp>
        <p:nvSpPr>
          <p:cNvPr id="46" name="Rounded Rectangle 22">
            <a:extLst>
              <a:ext uri="{FF2B5EF4-FFF2-40B4-BE49-F238E27FC236}">
                <a16:creationId xmlns:a16="http://schemas.microsoft.com/office/drawing/2014/main" id="{491F5E4B-7E47-4B3B-88FC-4918E6F7F47D}"/>
              </a:ext>
            </a:extLst>
          </p:cNvPr>
          <p:cNvSpPr/>
          <p:nvPr/>
        </p:nvSpPr>
        <p:spPr>
          <a:xfrm>
            <a:off x="5687374" y="487876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NIMH</a:t>
            </a:r>
          </a:p>
        </p:txBody>
      </p:sp>
      <p:sp>
        <p:nvSpPr>
          <p:cNvPr id="47" name="Rounded Rectangle 22">
            <a:extLst>
              <a:ext uri="{FF2B5EF4-FFF2-40B4-BE49-F238E27FC236}">
                <a16:creationId xmlns:a16="http://schemas.microsoft.com/office/drawing/2014/main" id="{3FF8649E-8B93-4F61-ACBD-F383BAEAE6CA}"/>
              </a:ext>
            </a:extLst>
          </p:cNvPr>
          <p:cNvSpPr/>
          <p:nvPr/>
        </p:nvSpPr>
        <p:spPr>
          <a:xfrm>
            <a:off x="6462512" y="455411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NIAAA</a:t>
            </a:r>
          </a:p>
        </p:txBody>
      </p:sp>
      <p:sp>
        <p:nvSpPr>
          <p:cNvPr id="48" name="Rounded Rectangle 22">
            <a:extLst>
              <a:ext uri="{FF2B5EF4-FFF2-40B4-BE49-F238E27FC236}">
                <a16:creationId xmlns:a16="http://schemas.microsoft.com/office/drawing/2014/main" id="{4BF9CE7B-39E3-42D2-BD2B-F1645EAE7B1E}"/>
              </a:ext>
            </a:extLst>
          </p:cNvPr>
          <p:cNvSpPr/>
          <p:nvPr/>
        </p:nvSpPr>
        <p:spPr>
          <a:xfrm>
            <a:off x="7226044" y="455411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NIAID</a:t>
            </a:r>
          </a:p>
        </p:txBody>
      </p:sp>
      <p:sp>
        <p:nvSpPr>
          <p:cNvPr id="49" name="Rounded Rectangle 22">
            <a:extLst>
              <a:ext uri="{FF2B5EF4-FFF2-40B4-BE49-F238E27FC236}">
                <a16:creationId xmlns:a16="http://schemas.microsoft.com/office/drawing/2014/main" id="{9961933B-6688-4A00-8A7D-41E9D4F90974}"/>
              </a:ext>
            </a:extLst>
          </p:cNvPr>
          <p:cNvSpPr/>
          <p:nvPr/>
        </p:nvSpPr>
        <p:spPr>
          <a:xfrm>
            <a:off x="8010011" y="4554117"/>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NIAMS</a:t>
            </a:r>
          </a:p>
        </p:txBody>
      </p:sp>
      <p:sp>
        <p:nvSpPr>
          <p:cNvPr id="50" name="Rounded Rectangle 22">
            <a:extLst>
              <a:ext uri="{FF2B5EF4-FFF2-40B4-BE49-F238E27FC236}">
                <a16:creationId xmlns:a16="http://schemas.microsoft.com/office/drawing/2014/main" id="{586A555B-0455-4BB6-844F-E0DD7DF07181}"/>
              </a:ext>
            </a:extLst>
          </p:cNvPr>
          <p:cNvSpPr/>
          <p:nvPr/>
        </p:nvSpPr>
        <p:spPr>
          <a:xfrm>
            <a:off x="4923772" y="5186852"/>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NIBIB</a:t>
            </a:r>
          </a:p>
        </p:txBody>
      </p:sp>
      <p:sp>
        <p:nvSpPr>
          <p:cNvPr id="51" name="Rounded Rectangle 22">
            <a:extLst>
              <a:ext uri="{FF2B5EF4-FFF2-40B4-BE49-F238E27FC236}">
                <a16:creationId xmlns:a16="http://schemas.microsoft.com/office/drawing/2014/main" id="{71897B86-C8A5-4828-9CEA-EF44D39347FC}"/>
              </a:ext>
            </a:extLst>
          </p:cNvPr>
          <p:cNvSpPr/>
          <p:nvPr/>
        </p:nvSpPr>
        <p:spPr>
          <a:xfrm>
            <a:off x="5698906" y="5186851"/>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NICHD</a:t>
            </a:r>
          </a:p>
        </p:txBody>
      </p:sp>
      <p:sp>
        <p:nvSpPr>
          <p:cNvPr id="52" name="Rounded Rectangle 22">
            <a:extLst>
              <a:ext uri="{FF2B5EF4-FFF2-40B4-BE49-F238E27FC236}">
                <a16:creationId xmlns:a16="http://schemas.microsoft.com/office/drawing/2014/main" id="{ECBAFC18-BF75-40A0-9288-3E93B91A0F61}"/>
              </a:ext>
            </a:extLst>
          </p:cNvPr>
          <p:cNvSpPr/>
          <p:nvPr/>
        </p:nvSpPr>
        <p:spPr>
          <a:xfrm>
            <a:off x="6462511" y="487876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NIMHD</a:t>
            </a:r>
          </a:p>
        </p:txBody>
      </p:sp>
      <p:sp>
        <p:nvSpPr>
          <p:cNvPr id="53" name="Rounded Rectangle 22">
            <a:extLst>
              <a:ext uri="{FF2B5EF4-FFF2-40B4-BE49-F238E27FC236}">
                <a16:creationId xmlns:a16="http://schemas.microsoft.com/office/drawing/2014/main" id="{27F1A785-C833-4D98-BEEE-0986FFEA73ED}"/>
              </a:ext>
            </a:extLst>
          </p:cNvPr>
          <p:cNvSpPr/>
          <p:nvPr/>
        </p:nvSpPr>
        <p:spPr>
          <a:xfrm>
            <a:off x="7226043" y="487876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NINDS</a:t>
            </a:r>
          </a:p>
        </p:txBody>
      </p:sp>
      <p:sp>
        <p:nvSpPr>
          <p:cNvPr id="54" name="Rounded Rectangle 22">
            <a:extLst>
              <a:ext uri="{FF2B5EF4-FFF2-40B4-BE49-F238E27FC236}">
                <a16:creationId xmlns:a16="http://schemas.microsoft.com/office/drawing/2014/main" id="{D48F81BA-8034-4129-A549-FF9E5FEB2B6B}"/>
              </a:ext>
            </a:extLst>
          </p:cNvPr>
          <p:cNvSpPr/>
          <p:nvPr/>
        </p:nvSpPr>
        <p:spPr>
          <a:xfrm>
            <a:off x="8010011" y="4878767"/>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NINR</a:t>
            </a:r>
          </a:p>
        </p:txBody>
      </p:sp>
      <p:sp>
        <p:nvSpPr>
          <p:cNvPr id="55" name="Rounded Rectangle 22">
            <a:extLst>
              <a:ext uri="{FF2B5EF4-FFF2-40B4-BE49-F238E27FC236}">
                <a16:creationId xmlns:a16="http://schemas.microsoft.com/office/drawing/2014/main" id="{DD90A5EA-FD8B-4B0D-933D-5663AB693479}"/>
              </a:ext>
            </a:extLst>
          </p:cNvPr>
          <p:cNvSpPr/>
          <p:nvPr/>
        </p:nvSpPr>
        <p:spPr>
          <a:xfrm>
            <a:off x="6478715" y="517772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NLM</a:t>
            </a:r>
          </a:p>
        </p:txBody>
      </p:sp>
      <p:sp>
        <p:nvSpPr>
          <p:cNvPr id="56" name="Rounded Rectangle 22">
            <a:extLst>
              <a:ext uri="{FF2B5EF4-FFF2-40B4-BE49-F238E27FC236}">
                <a16:creationId xmlns:a16="http://schemas.microsoft.com/office/drawing/2014/main" id="{85534585-E92B-406D-A23E-659BCEE4C79B}"/>
              </a:ext>
            </a:extLst>
          </p:cNvPr>
          <p:cNvSpPr/>
          <p:nvPr/>
        </p:nvSpPr>
        <p:spPr>
          <a:xfrm>
            <a:off x="7230641" y="517772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CC</a:t>
            </a:r>
          </a:p>
        </p:txBody>
      </p:sp>
      <p:sp>
        <p:nvSpPr>
          <p:cNvPr id="57" name="Rounded Rectangle 22">
            <a:extLst>
              <a:ext uri="{FF2B5EF4-FFF2-40B4-BE49-F238E27FC236}">
                <a16:creationId xmlns:a16="http://schemas.microsoft.com/office/drawing/2014/main" id="{EDBC6EDE-002D-42BD-B839-C9B14927D994}"/>
              </a:ext>
            </a:extLst>
          </p:cNvPr>
          <p:cNvSpPr/>
          <p:nvPr/>
        </p:nvSpPr>
        <p:spPr>
          <a:xfrm>
            <a:off x="8783249" y="456572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NIDCD</a:t>
            </a:r>
          </a:p>
        </p:txBody>
      </p:sp>
      <p:sp>
        <p:nvSpPr>
          <p:cNvPr id="58" name="Rounded Rectangle 22">
            <a:extLst>
              <a:ext uri="{FF2B5EF4-FFF2-40B4-BE49-F238E27FC236}">
                <a16:creationId xmlns:a16="http://schemas.microsoft.com/office/drawing/2014/main" id="{F0AAE752-15E7-43FD-A0C6-C64018C26EE2}"/>
              </a:ext>
            </a:extLst>
          </p:cNvPr>
          <p:cNvSpPr/>
          <p:nvPr/>
        </p:nvSpPr>
        <p:spPr>
          <a:xfrm>
            <a:off x="8783249" y="489037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CIT</a:t>
            </a:r>
          </a:p>
        </p:txBody>
      </p:sp>
      <p:sp>
        <p:nvSpPr>
          <p:cNvPr id="59" name="Rounded Rectangle 22">
            <a:extLst>
              <a:ext uri="{FF2B5EF4-FFF2-40B4-BE49-F238E27FC236}">
                <a16:creationId xmlns:a16="http://schemas.microsoft.com/office/drawing/2014/main" id="{85017340-6865-4304-B3BD-ADA2DCCD092A}"/>
              </a:ext>
            </a:extLst>
          </p:cNvPr>
          <p:cNvSpPr/>
          <p:nvPr/>
        </p:nvSpPr>
        <p:spPr>
          <a:xfrm>
            <a:off x="8780914" y="5186851"/>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NIDCR</a:t>
            </a:r>
          </a:p>
        </p:txBody>
      </p:sp>
      <p:sp>
        <p:nvSpPr>
          <p:cNvPr id="60" name="Rounded Rectangle 22">
            <a:extLst>
              <a:ext uri="{FF2B5EF4-FFF2-40B4-BE49-F238E27FC236}">
                <a16:creationId xmlns:a16="http://schemas.microsoft.com/office/drawing/2014/main" id="{957FA049-24FF-4BC1-A238-CD7B808979C7}"/>
              </a:ext>
            </a:extLst>
          </p:cNvPr>
          <p:cNvSpPr/>
          <p:nvPr/>
        </p:nvSpPr>
        <p:spPr>
          <a:xfrm>
            <a:off x="8015046" y="517772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CSR</a:t>
            </a:r>
          </a:p>
        </p:txBody>
      </p:sp>
      <p:sp>
        <p:nvSpPr>
          <p:cNvPr id="61" name="Rounded Rectangle 22">
            <a:extLst>
              <a:ext uri="{FF2B5EF4-FFF2-40B4-BE49-F238E27FC236}">
                <a16:creationId xmlns:a16="http://schemas.microsoft.com/office/drawing/2014/main" id="{7F58D1B8-F928-44C8-84A6-A6B3696BDF1C}"/>
              </a:ext>
            </a:extLst>
          </p:cNvPr>
          <p:cNvSpPr/>
          <p:nvPr/>
        </p:nvSpPr>
        <p:spPr>
          <a:xfrm>
            <a:off x="2584564" y="5189334"/>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cs typeface="Calibri"/>
              </a:rPr>
              <a:t>FIC</a:t>
            </a:r>
          </a:p>
        </p:txBody>
      </p:sp>
      <p:sp>
        <p:nvSpPr>
          <p:cNvPr id="62" name="Rounded Rectangle 22">
            <a:extLst>
              <a:ext uri="{FF2B5EF4-FFF2-40B4-BE49-F238E27FC236}">
                <a16:creationId xmlns:a16="http://schemas.microsoft.com/office/drawing/2014/main" id="{53A73CC9-6B15-4FEE-8CCC-7E67E586928A}"/>
              </a:ext>
            </a:extLst>
          </p:cNvPr>
          <p:cNvSpPr/>
          <p:nvPr/>
        </p:nvSpPr>
        <p:spPr>
          <a:xfrm>
            <a:off x="3348096" y="5189333"/>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NCATS</a:t>
            </a:r>
            <a:endParaRPr lang="en-US" sz="1800"/>
          </a:p>
        </p:txBody>
      </p:sp>
      <p:sp>
        <p:nvSpPr>
          <p:cNvPr id="63" name="Rounded Rectangle 22">
            <a:extLst>
              <a:ext uri="{FF2B5EF4-FFF2-40B4-BE49-F238E27FC236}">
                <a16:creationId xmlns:a16="http://schemas.microsoft.com/office/drawing/2014/main" id="{ACD11679-1D8C-485E-A5CF-F7A145A12185}"/>
              </a:ext>
            </a:extLst>
          </p:cNvPr>
          <p:cNvSpPr/>
          <p:nvPr/>
        </p:nvSpPr>
        <p:spPr>
          <a:xfrm>
            <a:off x="4128780" y="5189332"/>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NCCIH</a:t>
            </a:r>
            <a:endParaRPr lang="en-US" sz="1800"/>
          </a:p>
        </p:txBody>
      </p:sp>
      <p:sp>
        <p:nvSpPr>
          <p:cNvPr id="92" name="Rounded Rectangle 22">
            <a:extLst>
              <a:ext uri="{FF2B5EF4-FFF2-40B4-BE49-F238E27FC236}">
                <a16:creationId xmlns:a16="http://schemas.microsoft.com/office/drawing/2014/main" id="{E72E345A-1FA2-4878-AF95-78FB04F75E9B}"/>
              </a:ext>
            </a:extLst>
          </p:cNvPr>
          <p:cNvSpPr/>
          <p:nvPr/>
        </p:nvSpPr>
        <p:spPr>
          <a:xfrm>
            <a:off x="2583167" y="5743017"/>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cs typeface="Calibri"/>
              </a:rPr>
              <a:t>BIO</a:t>
            </a:r>
            <a:endParaRPr lang="en-US" sz="1200"/>
          </a:p>
        </p:txBody>
      </p:sp>
      <p:sp>
        <p:nvSpPr>
          <p:cNvPr id="93" name="Rounded Rectangle 22">
            <a:extLst>
              <a:ext uri="{FF2B5EF4-FFF2-40B4-BE49-F238E27FC236}">
                <a16:creationId xmlns:a16="http://schemas.microsoft.com/office/drawing/2014/main" id="{9C99D99D-5C09-4724-A229-9846729B895A}"/>
              </a:ext>
            </a:extLst>
          </p:cNvPr>
          <p:cNvSpPr/>
          <p:nvPr/>
        </p:nvSpPr>
        <p:spPr>
          <a:xfrm>
            <a:off x="3188547" y="5743016"/>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CISE</a:t>
            </a:r>
            <a:endParaRPr lang="en-US" sz="1800"/>
          </a:p>
        </p:txBody>
      </p:sp>
      <p:sp>
        <p:nvSpPr>
          <p:cNvPr id="94" name="Rounded Rectangle 22">
            <a:extLst>
              <a:ext uri="{FF2B5EF4-FFF2-40B4-BE49-F238E27FC236}">
                <a16:creationId xmlns:a16="http://schemas.microsoft.com/office/drawing/2014/main" id="{D78D7E1D-D989-4B45-829A-0EBF62D0815B}"/>
              </a:ext>
            </a:extLst>
          </p:cNvPr>
          <p:cNvSpPr/>
          <p:nvPr/>
        </p:nvSpPr>
        <p:spPr>
          <a:xfrm>
            <a:off x="3811079" y="5743015"/>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EHR</a:t>
            </a:r>
            <a:endParaRPr lang="en-US" sz="1800"/>
          </a:p>
        </p:txBody>
      </p:sp>
      <p:sp>
        <p:nvSpPr>
          <p:cNvPr id="95" name="Rounded Rectangle 22">
            <a:extLst>
              <a:ext uri="{FF2B5EF4-FFF2-40B4-BE49-F238E27FC236}">
                <a16:creationId xmlns:a16="http://schemas.microsoft.com/office/drawing/2014/main" id="{23428785-8709-4AB8-AD61-28CFD9078940}"/>
              </a:ext>
            </a:extLst>
          </p:cNvPr>
          <p:cNvSpPr/>
          <p:nvPr/>
        </p:nvSpPr>
        <p:spPr>
          <a:xfrm>
            <a:off x="4447306" y="5743016"/>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ENG</a:t>
            </a:r>
            <a:endParaRPr lang="en-US" sz="1800"/>
          </a:p>
        </p:txBody>
      </p:sp>
      <p:sp>
        <p:nvSpPr>
          <p:cNvPr id="96" name="Rounded Rectangle 22">
            <a:extLst>
              <a:ext uri="{FF2B5EF4-FFF2-40B4-BE49-F238E27FC236}">
                <a16:creationId xmlns:a16="http://schemas.microsoft.com/office/drawing/2014/main" id="{1461E54B-87AA-4E97-B6D8-AE770E982665}"/>
              </a:ext>
            </a:extLst>
          </p:cNvPr>
          <p:cNvSpPr/>
          <p:nvPr/>
        </p:nvSpPr>
        <p:spPr>
          <a:xfrm>
            <a:off x="5067748" y="5743015"/>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ERE</a:t>
            </a:r>
            <a:endParaRPr lang="en-US" sz="1800"/>
          </a:p>
        </p:txBody>
      </p:sp>
      <p:sp>
        <p:nvSpPr>
          <p:cNvPr id="97" name="Rounded Rectangle 22">
            <a:extLst>
              <a:ext uri="{FF2B5EF4-FFF2-40B4-BE49-F238E27FC236}">
                <a16:creationId xmlns:a16="http://schemas.microsoft.com/office/drawing/2014/main" id="{046BE38F-ABEA-4CA4-95B1-64AE2A64CCCA}"/>
              </a:ext>
            </a:extLst>
          </p:cNvPr>
          <p:cNvSpPr/>
          <p:nvPr/>
        </p:nvSpPr>
        <p:spPr>
          <a:xfrm>
            <a:off x="5703052" y="5743016"/>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GEO</a:t>
            </a:r>
            <a:endParaRPr lang="en-US" sz="1800"/>
          </a:p>
        </p:txBody>
      </p:sp>
      <p:sp>
        <p:nvSpPr>
          <p:cNvPr id="98" name="Rounded Rectangle 22">
            <a:extLst>
              <a:ext uri="{FF2B5EF4-FFF2-40B4-BE49-F238E27FC236}">
                <a16:creationId xmlns:a16="http://schemas.microsoft.com/office/drawing/2014/main" id="{BADA6194-EFA9-4F97-B94D-C81497164DA5}"/>
              </a:ext>
            </a:extLst>
          </p:cNvPr>
          <p:cNvSpPr/>
          <p:nvPr/>
        </p:nvSpPr>
        <p:spPr>
          <a:xfrm>
            <a:off x="6308434" y="5743015"/>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OIA</a:t>
            </a:r>
            <a:endParaRPr lang="en-US" sz="1800"/>
          </a:p>
        </p:txBody>
      </p:sp>
      <p:sp>
        <p:nvSpPr>
          <p:cNvPr id="99" name="Rounded Rectangle 22">
            <a:extLst>
              <a:ext uri="{FF2B5EF4-FFF2-40B4-BE49-F238E27FC236}">
                <a16:creationId xmlns:a16="http://schemas.microsoft.com/office/drawing/2014/main" id="{6567FE3B-5746-409C-ADE1-017D6FA1C817}"/>
              </a:ext>
            </a:extLst>
          </p:cNvPr>
          <p:cNvSpPr/>
          <p:nvPr/>
        </p:nvSpPr>
        <p:spPr>
          <a:xfrm>
            <a:off x="6916588" y="5743014"/>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OISE</a:t>
            </a:r>
            <a:endParaRPr lang="en-US" sz="1800"/>
          </a:p>
        </p:txBody>
      </p:sp>
      <p:sp>
        <p:nvSpPr>
          <p:cNvPr id="100" name="Rounded Rectangle 22">
            <a:extLst>
              <a:ext uri="{FF2B5EF4-FFF2-40B4-BE49-F238E27FC236}">
                <a16:creationId xmlns:a16="http://schemas.microsoft.com/office/drawing/2014/main" id="{E87DE41B-735F-4F34-BBE9-41BDEB330C1E}"/>
              </a:ext>
            </a:extLst>
          </p:cNvPr>
          <p:cNvSpPr/>
          <p:nvPr/>
        </p:nvSpPr>
        <p:spPr>
          <a:xfrm>
            <a:off x="7565104" y="5743015"/>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MPS</a:t>
            </a:r>
            <a:endParaRPr lang="en-US" sz="1800"/>
          </a:p>
        </p:txBody>
      </p:sp>
      <p:sp>
        <p:nvSpPr>
          <p:cNvPr id="101" name="Rounded Rectangle 22">
            <a:extLst>
              <a:ext uri="{FF2B5EF4-FFF2-40B4-BE49-F238E27FC236}">
                <a16:creationId xmlns:a16="http://schemas.microsoft.com/office/drawing/2014/main" id="{12445543-1649-4DA1-9CCA-6310A1554CC7}"/>
              </a:ext>
            </a:extLst>
          </p:cNvPr>
          <p:cNvSpPr/>
          <p:nvPr/>
        </p:nvSpPr>
        <p:spPr>
          <a:xfrm>
            <a:off x="8173258" y="5743014"/>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SBE</a:t>
            </a:r>
            <a:endParaRPr lang="en-US" sz="1800"/>
          </a:p>
        </p:txBody>
      </p:sp>
      <p:sp>
        <p:nvSpPr>
          <p:cNvPr id="72" name="Text Placeholder 6">
            <a:extLst>
              <a:ext uri="{FF2B5EF4-FFF2-40B4-BE49-F238E27FC236}">
                <a16:creationId xmlns:a16="http://schemas.microsoft.com/office/drawing/2014/main" id="{A38A456D-E060-5648-99BD-B931D89F27F1}"/>
              </a:ext>
            </a:extLst>
          </p:cNvPr>
          <p:cNvSpPr txBox="1">
            <a:spLocks/>
          </p:cNvSpPr>
          <p:nvPr/>
        </p:nvSpPr>
        <p:spPr>
          <a:xfrm>
            <a:off x="914400" y="446472"/>
            <a:ext cx="9144000" cy="508150"/>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a:solidFill>
                  <a:schemeClr val="accent6">
                    <a:lumMod val="75000"/>
                  </a:schemeClr>
                </a:solidFill>
              </a:rPr>
              <a:t>Data Discovery: Departments and Agencies</a:t>
            </a:r>
            <a:endParaRPr lang="en-US" sz="3600" b="1">
              <a:solidFill>
                <a:schemeClr val="accent6">
                  <a:lumMod val="75000"/>
                </a:schemeClr>
              </a:solidFill>
              <a:cs typeface="Calibri"/>
            </a:endParaRPr>
          </a:p>
        </p:txBody>
      </p:sp>
      <p:sp>
        <p:nvSpPr>
          <p:cNvPr id="65" name="TextBox 64">
            <a:extLst>
              <a:ext uri="{FF2B5EF4-FFF2-40B4-BE49-F238E27FC236}">
                <a16:creationId xmlns:a16="http://schemas.microsoft.com/office/drawing/2014/main" id="{1FCC608D-C42D-8C4A-8EE2-5E038868EB88}"/>
              </a:ext>
            </a:extLst>
          </p:cNvPr>
          <p:cNvSpPr txBox="1"/>
          <p:nvPr/>
        </p:nvSpPr>
        <p:spPr>
          <a:xfrm>
            <a:off x="1292890" y="1475146"/>
            <a:ext cx="1308849" cy="584775"/>
          </a:xfrm>
          <a:prstGeom prst="rect">
            <a:avLst/>
          </a:prstGeom>
          <a:noFill/>
        </p:spPr>
        <p:txBody>
          <a:bodyPr wrap="square" rtlCol="0">
            <a:spAutoFit/>
          </a:bodyPr>
          <a:lstStyle/>
          <a:p>
            <a:pPr algn="ctr"/>
            <a:r>
              <a:rPr lang="en-US" sz="1600" b="1" dirty="0"/>
              <a:t>Department of Energy</a:t>
            </a:r>
          </a:p>
        </p:txBody>
      </p:sp>
      <p:sp>
        <p:nvSpPr>
          <p:cNvPr id="79" name="TextBox 78">
            <a:extLst>
              <a:ext uri="{FF2B5EF4-FFF2-40B4-BE49-F238E27FC236}">
                <a16:creationId xmlns:a16="http://schemas.microsoft.com/office/drawing/2014/main" id="{C62B9695-062E-A94B-8B0D-2242AFEF94E6}"/>
              </a:ext>
            </a:extLst>
          </p:cNvPr>
          <p:cNvSpPr txBox="1"/>
          <p:nvPr/>
        </p:nvSpPr>
        <p:spPr>
          <a:xfrm>
            <a:off x="1292890" y="2969776"/>
            <a:ext cx="1308849" cy="584775"/>
          </a:xfrm>
          <a:prstGeom prst="rect">
            <a:avLst/>
          </a:prstGeom>
          <a:noFill/>
        </p:spPr>
        <p:txBody>
          <a:bodyPr wrap="square" rtlCol="0">
            <a:spAutoFit/>
          </a:bodyPr>
          <a:lstStyle/>
          <a:p>
            <a:pPr algn="ctr"/>
            <a:r>
              <a:rPr lang="en-US" sz="1600" b="1"/>
              <a:t>Department of Defense</a:t>
            </a:r>
          </a:p>
        </p:txBody>
      </p:sp>
    </p:spTree>
    <p:extLst>
      <p:ext uri="{BB962C8B-B14F-4D97-AF65-F5344CB8AC3E}">
        <p14:creationId xmlns:p14="http://schemas.microsoft.com/office/powerpoint/2010/main" val="2023329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8" descr="A close up of text on a white background&#10;&#10;Description generated with high confidence">
            <a:extLst>
              <a:ext uri="{FF2B5EF4-FFF2-40B4-BE49-F238E27FC236}">
                <a16:creationId xmlns:a16="http://schemas.microsoft.com/office/drawing/2014/main" id="{99E69EC6-7BD3-46B9-A91C-544AD41CF9B5}"/>
              </a:ext>
            </a:extLst>
          </p:cNvPr>
          <p:cNvPicPr>
            <a:picLocks noChangeAspect="1"/>
          </p:cNvPicPr>
          <p:nvPr/>
        </p:nvPicPr>
        <p:blipFill>
          <a:blip r:embed="rId3"/>
          <a:stretch>
            <a:fillRect/>
          </a:stretch>
        </p:blipFill>
        <p:spPr>
          <a:xfrm>
            <a:off x="912080" y="-643"/>
            <a:ext cx="9148641" cy="4376017"/>
          </a:xfrm>
          <a:prstGeom prst="rect">
            <a:avLst/>
          </a:prstGeom>
        </p:spPr>
      </p:pic>
      <p:pic>
        <p:nvPicPr>
          <p:cNvPr id="27" name="Picture 27" descr="A screenshot of a cell phone&#10;&#10;Description generated with very high confidence">
            <a:extLst>
              <a:ext uri="{FF2B5EF4-FFF2-40B4-BE49-F238E27FC236}">
                <a16:creationId xmlns:a16="http://schemas.microsoft.com/office/drawing/2014/main" id="{474C5908-7633-448F-B585-EC608A5BABF8}"/>
              </a:ext>
            </a:extLst>
          </p:cNvPr>
          <p:cNvPicPr>
            <a:picLocks noChangeAspect="1"/>
          </p:cNvPicPr>
          <p:nvPr/>
        </p:nvPicPr>
        <p:blipFill>
          <a:blip r:embed="rId4"/>
          <a:stretch>
            <a:fillRect/>
          </a:stretch>
        </p:blipFill>
        <p:spPr>
          <a:xfrm>
            <a:off x="912080" y="4364268"/>
            <a:ext cx="9148641" cy="1355392"/>
          </a:xfrm>
          <a:prstGeom prst="rect">
            <a:avLst/>
          </a:prstGeom>
        </p:spPr>
      </p:pic>
      <p:cxnSp>
        <p:nvCxnSpPr>
          <p:cNvPr id="40" name="Straight Arrow Connector 39">
            <a:extLst>
              <a:ext uri="{FF2B5EF4-FFF2-40B4-BE49-F238E27FC236}">
                <a16:creationId xmlns:a16="http://schemas.microsoft.com/office/drawing/2014/main" id="{800B0582-829E-4C03-A94B-0F6F4254DC9E}"/>
              </a:ext>
            </a:extLst>
          </p:cNvPr>
          <p:cNvCxnSpPr/>
          <p:nvPr/>
        </p:nvCxnSpPr>
        <p:spPr>
          <a:xfrm flipV="1">
            <a:off x="909759" y="5719643"/>
            <a:ext cx="9153282" cy="2321"/>
          </a:xfrm>
          <a:prstGeom prst="straightConnector1">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42" name="Title 1">
            <a:extLst>
              <a:ext uri="{FF2B5EF4-FFF2-40B4-BE49-F238E27FC236}">
                <a16:creationId xmlns:a16="http://schemas.microsoft.com/office/drawing/2014/main" id="{73D85934-013F-4827-BA07-1CA1DF8E1165}"/>
              </a:ext>
            </a:extLst>
          </p:cNvPr>
          <p:cNvSpPr txBox="1">
            <a:spLocks/>
          </p:cNvSpPr>
          <p:nvPr/>
        </p:nvSpPr>
        <p:spPr>
          <a:xfrm>
            <a:off x="3250397" y="1474088"/>
            <a:ext cx="6795919" cy="822743"/>
          </a:xfrm>
          <a:prstGeom prst="rect">
            <a:avLst/>
          </a:prstGeom>
          <a:noFill/>
        </p:spPr>
        <p:txBody>
          <a:bodyPr anchor="t"/>
          <a:lstStyle>
            <a:lvl1pPr algn="ctr" defTabSz="457200" rtl="0" eaLnBrk="1" latinLnBrk="0" hangingPunct="1">
              <a:spcBef>
                <a:spcPct val="0"/>
              </a:spcBef>
              <a:buNone/>
              <a:defRPr sz="3200" kern="1200">
                <a:solidFill>
                  <a:schemeClr val="accent6">
                    <a:lumMod val="75000"/>
                  </a:schemeClr>
                </a:solidFill>
                <a:latin typeface="ITC Franklin Gothic Std Demi Compressed"/>
                <a:ea typeface="+mj-ea"/>
                <a:cs typeface="+mj-cs"/>
              </a:defRPr>
            </a:lvl1pPr>
          </a:lstStyle>
          <a:p>
            <a:r>
              <a:rPr lang="en-US" sz="4000" b="1" dirty="0">
                <a:latin typeface="Calibri"/>
                <a:cs typeface="Calibri"/>
              </a:rPr>
              <a:t>Data Discovery: Screening</a:t>
            </a:r>
          </a:p>
        </p:txBody>
      </p:sp>
    </p:spTree>
    <p:extLst>
      <p:ext uri="{BB962C8B-B14F-4D97-AF65-F5344CB8AC3E}">
        <p14:creationId xmlns:p14="http://schemas.microsoft.com/office/powerpoint/2010/main" val="19039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4946D0-C3AF-794C-A475-4B4B4523B455}"/>
              </a:ext>
            </a:extLst>
          </p:cNvPr>
          <p:cNvPicPr>
            <a:picLocks noChangeAspect="1"/>
          </p:cNvPicPr>
          <p:nvPr/>
        </p:nvPicPr>
        <p:blipFill>
          <a:blip r:embed="rId3"/>
          <a:stretch>
            <a:fillRect/>
          </a:stretch>
        </p:blipFill>
        <p:spPr>
          <a:xfrm>
            <a:off x="1320033" y="2776928"/>
            <a:ext cx="8543182" cy="2645994"/>
          </a:xfrm>
          <a:prstGeom prst="rect">
            <a:avLst/>
          </a:prstGeom>
        </p:spPr>
      </p:pic>
      <p:sp>
        <p:nvSpPr>
          <p:cNvPr id="10" name="TextBox 9">
            <a:extLst>
              <a:ext uri="{FF2B5EF4-FFF2-40B4-BE49-F238E27FC236}">
                <a16:creationId xmlns:a16="http://schemas.microsoft.com/office/drawing/2014/main" id="{F08BF741-5199-6946-B55C-54CAC3072CF1}"/>
              </a:ext>
            </a:extLst>
          </p:cNvPr>
          <p:cNvSpPr txBox="1"/>
          <p:nvPr/>
        </p:nvSpPr>
        <p:spPr>
          <a:xfrm>
            <a:off x="2780720" y="2273336"/>
            <a:ext cx="1792535" cy="338554"/>
          </a:xfrm>
          <a:prstGeom prst="rect">
            <a:avLst/>
          </a:prstGeom>
          <a:noFill/>
        </p:spPr>
        <p:txBody>
          <a:bodyPr wrap="square" rtlCol="0" anchor="t">
            <a:spAutoFit/>
          </a:bodyPr>
          <a:lstStyle/>
          <a:p>
            <a:r>
              <a:rPr lang="en-US" sz="1600"/>
              <a:t>Basic information</a:t>
            </a:r>
            <a:endParaRPr lang="en-US" sz="1600">
              <a:cs typeface="Calibri"/>
            </a:endParaRPr>
          </a:p>
        </p:txBody>
      </p:sp>
      <p:sp>
        <p:nvSpPr>
          <p:cNvPr id="11" name="TextBox 10">
            <a:extLst>
              <a:ext uri="{FF2B5EF4-FFF2-40B4-BE49-F238E27FC236}">
                <a16:creationId xmlns:a16="http://schemas.microsoft.com/office/drawing/2014/main" id="{6D362F78-02DE-EC49-AA94-9F9B89A34304}"/>
              </a:ext>
            </a:extLst>
          </p:cNvPr>
          <p:cNvSpPr txBox="1"/>
          <p:nvPr/>
        </p:nvSpPr>
        <p:spPr>
          <a:xfrm>
            <a:off x="5351010" y="1952387"/>
            <a:ext cx="1762064" cy="584775"/>
          </a:xfrm>
          <a:prstGeom prst="rect">
            <a:avLst/>
          </a:prstGeom>
          <a:noFill/>
          <a:ln>
            <a:noFill/>
          </a:ln>
        </p:spPr>
        <p:txBody>
          <a:bodyPr wrap="square" rtlCol="0" anchor="t">
            <a:spAutoFit/>
          </a:bodyPr>
          <a:lstStyle/>
          <a:p>
            <a:pPr algn="ctr"/>
            <a:r>
              <a:rPr lang="en-US" sz="1600" dirty="0"/>
              <a:t>Ease of obtaining/ interpreting data</a:t>
            </a:r>
            <a:endParaRPr lang="en-US" sz="1600">
              <a:cs typeface="Calibri"/>
            </a:endParaRPr>
          </a:p>
        </p:txBody>
      </p:sp>
      <p:sp>
        <p:nvSpPr>
          <p:cNvPr id="12" name="TextBox 11">
            <a:extLst>
              <a:ext uri="{FF2B5EF4-FFF2-40B4-BE49-F238E27FC236}">
                <a16:creationId xmlns:a16="http://schemas.microsoft.com/office/drawing/2014/main" id="{F3010C3B-1CD3-6A47-9DE6-F9F22DB5D736}"/>
              </a:ext>
            </a:extLst>
          </p:cNvPr>
          <p:cNvSpPr txBox="1"/>
          <p:nvPr/>
        </p:nvSpPr>
        <p:spPr>
          <a:xfrm>
            <a:off x="6993493" y="1873570"/>
            <a:ext cx="1045691" cy="830997"/>
          </a:xfrm>
          <a:prstGeom prst="rect">
            <a:avLst/>
          </a:prstGeom>
          <a:noFill/>
        </p:spPr>
        <p:txBody>
          <a:bodyPr wrap="square" rtlCol="0" anchor="t">
            <a:spAutoFit/>
          </a:bodyPr>
          <a:lstStyle/>
          <a:p>
            <a:pPr algn="ctr"/>
            <a:r>
              <a:rPr lang="en-US" sz="1600" dirty="0"/>
              <a:t>Matching to survey data</a:t>
            </a:r>
            <a:endParaRPr lang="en-US" sz="1600" dirty="0">
              <a:cs typeface="Calibri"/>
            </a:endParaRPr>
          </a:p>
        </p:txBody>
      </p:sp>
      <p:sp>
        <p:nvSpPr>
          <p:cNvPr id="13" name="TextBox 12">
            <a:extLst>
              <a:ext uri="{FF2B5EF4-FFF2-40B4-BE49-F238E27FC236}">
                <a16:creationId xmlns:a16="http://schemas.microsoft.com/office/drawing/2014/main" id="{516D0010-195A-B247-B48F-557CB420ECA1}"/>
              </a:ext>
            </a:extLst>
          </p:cNvPr>
          <p:cNvSpPr txBox="1"/>
          <p:nvPr/>
        </p:nvSpPr>
        <p:spPr>
          <a:xfrm>
            <a:off x="7898686" y="2039204"/>
            <a:ext cx="2147152" cy="584775"/>
          </a:xfrm>
          <a:prstGeom prst="rect">
            <a:avLst/>
          </a:prstGeom>
          <a:noFill/>
        </p:spPr>
        <p:txBody>
          <a:bodyPr wrap="square" rtlCol="0" anchor="t">
            <a:spAutoFit/>
          </a:bodyPr>
          <a:lstStyle/>
          <a:p>
            <a:pPr algn="ctr"/>
            <a:r>
              <a:rPr lang="en-US" sz="1400" dirty="0"/>
              <a:t>E</a:t>
            </a:r>
            <a:r>
              <a:rPr lang="en-US" sz="1600" dirty="0"/>
              <a:t>nabling detailed analysis</a:t>
            </a:r>
            <a:endParaRPr lang="en-US" sz="1600" dirty="0">
              <a:cs typeface="Calibri"/>
            </a:endParaRPr>
          </a:p>
        </p:txBody>
      </p:sp>
      <p:sp>
        <p:nvSpPr>
          <p:cNvPr id="14" name="Right Bracket 13">
            <a:extLst>
              <a:ext uri="{FF2B5EF4-FFF2-40B4-BE49-F238E27FC236}">
                <a16:creationId xmlns:a16="http://schemas.microsoft.com/office/drawing/2014/main" id="{C6FB3510-A105-244F-90D4-C8440639400E}"/>
              </a:ext>
            </a:extLst>
          </p:cNvPr>
          <p:cNvSpPr/>
          <p:nvPr/>
        </p:nvSpPr>
        <p:spPr>
          <a:xfrm rot="16200000">
            <a:off x="3676489" y="288736"/>
            <a:ext cx="109779" cy="4778913"/>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p:sp>
        <p:nvSpPr>
          <p:cNvPr id="16" name="Right Bracket 15">
            <a:extLst>
              <a:ext uri="{FF2B5EF4-FFF2-40B4-BE49-F238E27FC236}">
                <a16:creationId xmlns:a16="http://schemas.microsoft.com/office/drawing/2014/main" id="{B4D88C4B-1FBB-BB47-A996-351C9D6C51EF}"/>
              </a:ext>
            </a:extLst>
          </p:cNvPr>
          <p:cNvSpPr/>
          <p:nvPr/>
        </p:nvSpPr>
        <p:spPr>
          <a:xfrm rot="16200000">
            <a:off x="6487095" y="2331320"/>
            <a:ext cx="100023" cy="67593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p:sp>
        <p:nvSpPr>
          <p:cNvPr id="17" name="Right Bracket 16">
            <a:extLst>
              <a:ext uri="{FF2B5EF4-FFF2-40B4-BE49-F238E27FC236}">
                <a16:creationId xmlns:a16="http://schemas.microsoft.com/office/drawing/2014/main" id="{285C22F4-BF3C-714F-AF32-38B16B140BBA}"/>
              </a:ext>
            </a:extLst>
          </p:cNvPr>
          <p:cNvSpPr/>
          <p:nvPr/>
        </p:nvSpPr>
        <p:spPr>
          <a:xfrm rot="16200000">
            <a:off x="7425781" y="2105888"/>
            <a:ext cx="100521" cy="1126285"/>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p:sp>
        <p:nvSpPr>
          <p:cNvPr id="18" name="Right Bracket 17">
            <a:extLst>
              <a:ext uri="{FF2B5EF4-FFF2-40B4-BE49-F238E27FC236}">
                <a16:creationId xmlns:a16="http://schemas.microsoft.com/office/drawing/2014/main" id="{CD65C40A-634A-6B45-9C66-5C77B0FB739D}"/>
              </a:ext>
            </a:extLst>
          </p:cNvPr>
          <p:cNvSpPr/>
          <p:nvPr/>
        </p:nvSpPr>
        <p:spPr>
          <a:xfrm rot="16200000">
            <a:off x="8917529" y="1769274"/>
            <a:ext cx="95986" cy="1804047"/>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p:sp>
        <p:nvSpPr>
          <p:cNvPr id="21" name="TextBox 20">
            <a:extLst>
              <a:ext uri="{FF2B5EF4-FFF2-40B4-BE49-F238E27FC236}">
                <a16:creationId xmlns:a16="http://schemas.microsoft.com/office/drawing/2014/main" id="{8EF0FA32-E830-6445-BA18-32488997A878}"/>
              </a:ext>
            </a:extLst>
          </p:cNvPr>
          <p:cNvSpPr txBox="1"/>
          <p:nvPr/>
        </p:nvSpPr>
        <p:spPr>
          <a:xfrm>
            <a:off x="4978737" y="5522806"/>
            <a:ext cx="1253433" cy="584775"/>
          </a:xfrm>
          <a:prstGeom prst="rect">
            <a:avLst/>
          </a:prstGeom>
          <a:noFill/>
        </p:spPr>
        <p:txBody>
          <a:bodyPr wrap="square" rtlCol="0" anchor="t">
            <a:spAutoFit/>
          </a:bodyPr>
          <a:lstStyle/>
          <a:p>
            <a:pPr algn="ctr"/>
            <a:r>
              <a:rPr lang="en-US" sz="1600" dirty="0"/>
              <a:t>Data dictionaries</a:t>
            </a:r>
            <a:endParaRPr lang="en-US" sz="1600" dirty="0">
              <a:cs typeface="Calibri"/>
            </a:endParaRPr>
          </a:p>
        </p:txBody>
      </p:sp>
      <p:sp>
        <p:nvSpPr>
          <p:cNvPr id="22" name="TextBox 21">
            <a:extLst>
              <a:ext uri="{FF2B5EF4-FFF2-40B4-BE49-F238E27FC236}">
                <a16:creationId xmlns:a16="http://schemas.microsoft.com/office/drawing/2014/main" id="{BCA77D28-D3E3-B84D-8A45-7DD8D81309F1}"/>
              </a:ext>
            </a:extLst>
          </p:cNvPr>
          <p:cNvSpPr txBox="1"/>
          <p:nvPr/>
        </p:nvSpPr>
        <p:spPr>
          <a:xfrm>
            <a:off x="5918983" y="5566181"/>
            <a:ext cx="1328458" cy="830997"/>
          </a:xfrm>
          <a:prstGeom prst="rect">
            <a:avLst/>
          </a:prstGeom>
          <a:noFill/>
        </p:spPr>
        <p:txBody>
          <a:bodyPr wrap="square" rtlCol="0" anchor="t">
            <a:spAutoFit/>
          </a:bodyPr>
          <a:lstStyle/>
          <a:p>
            <a:pPr algn="ctr"/>
            <a:r>
              <a:rPr lang="en-US" sz="1600" dirty="0"/>
              <a:t>Grants vs cooperative agreements</a:t>
            </a:r>
            <a:endParaRPr lang="en-US" sz="1600" dirty="0">
              <a:cs typeface="Calibri"/>
            </a:endParaRPr>
          </a:p>
        </p:txBody>
      </p:sp>
      <p:sp>
        <p:nvSpPr>
          <p:cNvPr id="23" name="TextBox 22">
            <a:extLst>
              <a:ext uri="{FF2B5EF4-FFF2-40B4-BE49-F238E27FC236}">
                <a16:creationId xmlns:a16="http://schemas.microsoft.com/office/drawing/2014/main" id="{D4FDC106-4DC8-4E45-9185-5C847C413919}"/>
              </a:ext>
            </a:extLst>
          </p:cNvPr>
          <p:cNvSpPr txBox="1"/>
          <p:nvPr/>
        </p:nvSpPr>
        <p:spPr>
          <a:xfrm>
            <a:off x="7713530" y="5633445"/>
            <a:ext cx="1616056" cy="584775"/>
          </a:xfrm>
          <a:prstGeom prst="rect">
            <a:avLst/>
          </a:prstGeom>
          <a:noFill/>
        </p:spPr>
        <p:txBody>
          <a:bodyPr wrap="square" rtlCol="0" anchor="t">
            <a:spAutoFit/>
          </a:bodyPr>
          <a:lstStyle/>
          <a:p>
            <a:pPr algn="ctr"/>
            <a:r>
              <a:rPr lang="en-US" sz="1600" dirty="0"/>
              <a:t>Basic vs applied research</a:t>
            </a:r>
            <a:endParaRPr lang="en-US" sz="1600" dirty="0">
              <a:cs typeface="Calibri"/>
            </a:endParaRPr>
          </a:p>
        </p:txBody>
      </p:sp>
      <p:sp>
        <p:nvSpPr>
          <p:cNvPr id="24" name="TextBox 23">
            <a:extLst>
              <a:ext uri="{FF2B5EF4-FFF2-40B4-BE49-F238E27FC236}">
                <a16:creationId xmlns:a16="http://schemas.microsoft.com/office/drawing/2014/main" id="{B54D363D-7F6A-F94E-9158-C31326050FD8}"/>
              </a:ext>
            </a:extLst>
          </p:cNvPr>
          <p:cNvSpPr txBox="1"/>
          <p:nvPr/>
        </p:nvSpPr>
        <p:spPr>
          <a:xfrm>
            <a:off x="7379103" y="6145911"/>
            <a:ext cx="1251796" cy="584775"/>
          </a:xfrm>
          <a:prstGeom prst="rect">
            <a:avLst/>
          </a:prstGeom>
          <a:noFill/>
        </p:spPr>
        <p:txBody>
          <a:bodyPr wrap="square" rtlCol="0" anchor="t">
            <a:spAutoFit/>
          </a:bodyPr>
          <a:lstStyle/>
          <a:p>
            <a:pPr algn="ctr"/>
            <a:r>
              <a:rPr lang="en-US" sz="1600" dirty="0"/>
              <a:t>Institution type</a:t>
            </a:r>
            <a:endParaRPr lang="en-US" sz="1600" dirty="0">
              <a:cs typeface="Calibri"/>
            </a:endParaRPr>
          </a:p>
        </p:txBody>
      </p:sp>
      <p:sp>
        <p:nvSpPr>
          <p:cNvPr id="25" name="TextBox 24">
            <a:extLst>
              <a:ext uri="{FF2B5EF4-FFF2-40B4-BE49-F238E27FC236}">
                <a16:creationId xmlns:a16="http://schemas.microsoft.com/office/drawing/2014/main" id="{CF2C581D-CEFD-874A-998C-96F91E9F278B}"/>
              </a:ext>
            </a:extLst>
          </p:cNvPr>
          <p:cNvSpPr txBox="1"/>
          <p:nvPr/>
        </p:nvSpPr>
        <p:spPr>
          <a:xfrm>
            <a:off x="9281481" y="5661309"/>
            <a:ext cx="1528920" cy="584775"/>
          </a:xfrm>
          <a:prstGeom prst="rect">
            <a:avLst/>
          </a:prstGeom>
          <a:solidFill>
            <a:schemeClr val="bg1"/>
          </a:solidFill>
          <a:ln>
            <a:noFill/>
          </a:ln>
        </p:spPr>
        <p:txBody>
          <a:bodyPr wrap="square" rtlCol="0" anchor="t">
            <a:spAutoFit/>
          </a:bodyPr>
          <a:lstStyle/>
          <a:p>
            <a:pPr algn="ctr"/>
            <a:r>
              <a:rPr lang="en-US" sz="1600" dirty="0"/>
              <a:t>Linked to publications</a:t>
            </a:r>
            <a:endParaRPr lang="en-US" sz="1600" dirty="0">
              <a:cs typeface="Calibri"/>
            </a:endParaRPr>
          </a:p>
        </p:txBody>
      </p:sp>
      <p:sp>
        <p:nvSpPr>
          <p:cNvPr id="26" name="TextBox 25">
            <a:extLst>
              <a:ext uri="{FF2B5EF4-FFF2-40B4-BE49-F238E27FC236}">
                <a16:creationId xmlns:a16="http://schemas.microsoft.com/office/drawing/2014/main" id="{E896CE2D-8DFC-4B42-89CE-44BDE95C8278}"/>
              </a:ext>
            </a:extLst>
          </p:cNvPr>
          <p:cNvSpPr txBox="1"/>
          <p:nvPr/>
        </p:nvSpPr>
        <p:spPr>
          <a:xfrm>
            <a:off x="6545218" y="6297239"/>
            <a:ext cx="1264766" cy="584775"/>
          </a:xfrm>
          <a:prstGeom prst="rect">
            <a:avLst/>
          </a:prstGeom>
          <a:noFill/>
        </p:spPr>
        <p:txBody>
          <a:bodyPr wrap="square" rtlCol="0" anchor="t">
            <a:spAutoFit/>
          </a:bodyPr>
          <a:lstStyle/>
          <a:p>
            <a:pPr algn="ctr"/>
            <a:r>
              <a:rPr lang="en-US" sz="1600" dirty="0"/>
              <a:t>R&amp;D vs general S&amp;E</a:t>
            </a:r>
            <a:endParaRPr lang="en-US" sz="1600" dirty="0">
              <a:cs typeface="Calibri"/>
            </a:endParaRPr>
          </a:p>
        </p:txBody>
      </p:sp>
      <p:cxnSp>
        <p:nvCxnSpPr>
          <p:cNvPr id="35" name="Straight Arrow Connector 34">
            <a:extLst>
              <a:ext uri="{FF2B5EF4-FFF2-40B4-BE49-F238E27FC236}">
                <a16:creationId xmlns:a16="http://schemas.microsoft.com/office/drawing/2014/main" id="{ECA93896-0A14-A245-AAEC-DA2FB3CBEFAB}"/>
              </a:ext>
            </a:extLst>
          </p:cNvPr>
          <p:cNvCxnSpPr>
            <a:cxnSpLocks/>
            <a:stCxn id="24" idx="0"/>
          </p:cNvCxnSpPr>
          <p:nvPr/>
        </p:nvCxnSpPr>
        <p:spPr>
          <a:xfrm flipH="1" flipV="1">
            <a:off x="7596368" y="5475711"/>
            <a:ext cx="408633" cy="670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7900581-29AA-2B4D-80C6-48E15512CCFC}"/>
              </a:ext>
            </a:extLst>
          </p:cNvPr>
          <p:cNvSpPr txBox="1"/>
          <p:nvPr/>
        </p:nvSpPr>
        <p:spPr>
          <a:xfrm>
            <a:off x="1223091" y="5664868"/>
            <a:ext cx="3137539" cy="1015663"/>
          </a:xfrm>
          <a:prstGeom prst="rect">
            <a:avLst/>
          </a:prstGeom>
          <a:noFill/>
        </p:spPr>
        <p:txBody>
          <a:bodyPr wrap="square" rtlCol="0" anchor="t">
            <a:spAutoFit/>
          </a:bodyPr>
          <a:lstStyle/>
          <a:p>
            <a:r>
              <a:rPr lang="en-US" sz="2000"/>
              <a:t>Start more detailed profiling with Federal </a:t>
            </a:r>
            <a:r>
              <a:rPr lang="en-US" sz="2000" err="1"/>
              <a:t>RePORTER</a:t>
            </a:r>
            <a:r>
              <a:rPr lang="en-US" sz="2000"/>
              <a:t> and USAspending.gov</a:t>
            </a:r>
            <a:endParaRPr lang="en-US" sz="2000">
              <a:cs typeface="Calibri"/>
            </a:endParaRPr>
          </a:p>
        </p:txBody>
      </p:sp>
      <p:sp>
        <p:nvSpPr>
          <p:cNvPr id="50" name="Right Bracket 49">
            <a:extLst>
              <a:ext uri="{FF2B5EF4-FFF2-40B4-BE49-F238E27FC236}">
                <a16:creationId xmlns:a16="http://schemas.microsoft.com/office/drawing/2014/main" id="{1402A28E-E604-464C-A1DD-E95255369C88}"/>
              </a:ext>
            </a:extLst>
          </p:cNvPr>
          <p:cNvSpPr/>
          <p:nvPr/>
        </p:nvSpPr>
        <p:spPr>
          <a:xfrm rot="10800000">
            <a:off x="1169039" y="4717169"/>
            <a:ext cx="114549" cy="705753"/>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p:cxnSp>
        <p:nvCxnSpPr>
          <p:cNvPr id="29" name="Straight Arrow Connector 28">
            <a:extLst>
              <a:ext uri="{FF2B5EF4-FFF2-40B4-BE49-F238E27FC236}">
                <a16:creationId xmlns:a16="http://schemas.microsoft.com/office/drawing/2014/main" id="{D680323A-07B7-4CAC-93FE-5E3C66A136EB}"/>
              </a:ext>
            </a:extLst>
          </p:cNvPr>
          <p:cNvCxnSpPr>
            <a:cxnSpLocks/>
          </p:cNvCxnSpPr>
          <p:nvPr/>
        </p:nvCxnSpPr>
        <p:spPr>
          <a:xfrm flipH="1" flipV="1">
            <a:off x="8983900" y="5475711"/>
            <a:ext cx="445850" cy="253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519D7CD-0EE8-40E5-83D3-788C9087BA58}"/>
              </a:ext>
            </a:extLst>
          </p:cNvPr>
          <p:cNvCxnSpPr>
            <a:cxnSpLocks/>
          </p:cNvCxnSpPr>
          <p:nvPr/>
        </p:nvCxnSpPr>
        <p:spPr>
          <a:xfrm flipH="1" flipV="1">
            <a:off x="8000988" y="5448263"/>
            <a:ext cx="319686" cy="194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B453C67-98B7-46ED-9C76-C2331FE89F33}"/>
              </a:ext>
            </a:extLst>
          </p:cNvPr>
          <p:cNvCxnSpPr>
            <a:cxnSpLocks/>
            <a:stCxn id="26" idx="0"/>
          </p:cNvCxnSpPr>
          <p:nvPr/>
        </p:nvCxnSpPr>
        <p:spPr>
          <a:xfrm flipV="1">
            <a:off x="13722819" y="11769821"/>
            <a:ext cx="202869" cy="736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4662202F-C825-400F-9BB7-6162F8FD61D6}"/>
              </a:ext>
            </a:extLst>
          </p:cNvPr>
          <p:cNvCxnSpPr>
            <a:cxnSpLocks/>
          </p:cNvCxnSpPr>
          <p:nvPr/>
        </p:nvCxnSpPr>
        <p:spPr>
          <a:xfrm flipV="1">
            <a:off x="6052907" y="5483391"/>
            <a:ext cx="283492" cy="2530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itle 1">
            <a:extLst>
              <a:ext uri="{FF2B5EF4-FFF2-40B4-BE49-F238E27FC236}">
                <a16:creationId xmlns:a16="http://schemas.microsoft.com/office/drawing/2014/main" id="{F27AE12C-F28E-7348-ACCD-B3E311D79261}"/>
              </a:ext>
            </a:extLst>
          </p:cNvPr>
          <p:cNvSpPr txBox="1">
            <a:spLocks/>
          </p:cNvSpPr>
          <p:nvPr/>
        </p:nvSpPr>
        <p:spPr>
          <a:xfrm>
            <a:off x="1543050" y="131773"/>
            <a:ext cx="7886700" cy="625475"/>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accent6">
                    <a:lumMod val="75000"/>
                  </a:schemeClr>
                </a:solidFill>
              </a:rPr>
              <a:t>Data Discovery: Screening</a:t>
            </a:r>
            <a:endParaRPr lang="en-US" sz="3600" b="1" dirty="0">
              <a:solidFill>
                <a:schemeClr val="accent6">
                  <a:lumMod val="75000"/>
                </a:schemeClr>
              </a:solidFill>
              <a:cs typeface="Calibri"/>
            </a:endParaRPr>
          </a:p>
        </p:txBody>
      </p:sp>
      <p:sp>
        <p:nvSpPr>
          <p:cNvPr id="38" name="Content Placeholder 19">
            <a:extLst>
              <a:ext uri="{FF2B5EF4-FFF2-40B4-BE49-F238E27FC236}">
                <a16:creationId xmlns:a16="http://schemas.microsoft.com/office/drawing/2014/main" id="{3CA835AD-57C5-D64A-AF59-55FF67FAA8C5}"/>
              </a:ext>
            </a:extLst>
          </p:cNvPr>
          <p:cNvSpPr txBox="1">
            <a:spLocks/>
          </p:cNvSpPr>
          <p:nvPr/>
        </p:nvSpPr>
        <p:spPr>
          <a:xfrm>
            <a:off x="1400378" y="760560"/>
            <a:ext cx="7886700" cy="1140694"/>
          </a:xfrm>
          <a:prstGeom prst="rect">
            <a:avLst/>
          </a:prstGeom>
        </p:spPr>
        <p:txBody>
          <a:bodyPr vert="horz" anchor="t"/>
          <a:lstStyle>
            <a:lvl1pPr marL="0" indent="0" algn="l" defTabSz="457200" rtl="0" eaLnBrk="1" latinLnBrk="0" hangingPunct="1">
              <a:spcBef>
                <a:spcPct val="20000"/>
              </a:spcBef>
              <a:buFontTx/>
              <a:buNone/>
              <a:defRPr sz="20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A</a:t>
            </a:r>
            <a:r>
              <a:rPr lang="en-US" dirty="0">
                <a:solidFill>
                  <a:srgbClr val="17375E"/>
                </a:solidFill>
              </a:rPr>
              <a:t>sked 27 screening questions of 11 publicly available databases</a:t>
            </a:r>
            <a:r>
              <a:rPr lang="en-US" dirty="0"/>
              <a:t>.</a:t>
            </a:r>
          </a:p>
          <a:p>
            <a:r>
              <a:rPr lang="en-US" b="1" dirty="0">
                <a:solidFill>
                  <a:schemeClr val="accent6">
                    <a:lumMod val="75000"/>
                  </a:schemeClr>
                </a:solidFill>
              </a:rPr>
              <a:t>Good date coverage, some direct downloads available, detailed information about areas of inquiry and research institutions. </a:t>
            </a:r>
            <a:endParaRPr lang="en-US" dirty="0">
              <a:solidFill>
                <a:schemeClr val="accent6">
                  <a:lumMod val="75000"/>
                </a:schemeClr>
              </a:solidFill>
            </a:endParaRPr>
          </a:p>
        </p:txBody>
      </p:sp>
      <p:cxnSp>
        <p:nvCxnSpPr>
          <p:cNvPr id="47" name="Straight Arrow Connector 46">
            <a:extLst>
              <a:ext uri="{FF2B5EF4-FFF2-40B4-BE49-F238E27FC236}">
                <a16:creationId xmlns:a16="http://schemas.microsoft.com/office/drawing/2014/main" id="{C1DBB616-04F4-C540-9FF2-01B16076243E}"/>
              </a:ext>
            </a:extLst>
          </p:cNvPr>
          <p:cNvCxnSpPr>
            <a:cxnSpLocks/>
            <a:stCxn id="22" idx="0"/>
          </p:cNvCxnSpPr>
          <p:nvPr/>
        </p:nvCxnSpPr>
        <p:spPr>
          <a:xfrm flipV="1">
            <a:off x="6693541" y="5402871"/>
            <a:ext cx="259659" cy="293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54E85AE-3581-4EAC-96A1-6201C02DA4E1}"/>
              </a:ext>
            </a:extLst>
          </p:cNvPr>
          <p:cNvCxnSpPr>
            <a:cxnSpLocks/>
          </p:cNvCxnSpPr>
          <p:nvPr/>
        </p:nvCxnSpPr>
        <p:spPr>
          <a:xfrm flipV="1">
            <a:off x="7191749" y="5451790"/>
            <a:ext cx="171411" cy="805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Arrow: Circular 2">
            <a:extLst>
              <a:ext uri="{FF2B5EF4-FFF2-40B4-BE49-F238E27FC236}">
                <a16:creationId xmlns:a16="http://schemas.microsoft.com/office/drawing/2014/main" id="{0800E469-6225-4CA4-A981-4C7F09C89D7E}"/>
              </a:ext>
            </a:extLst>
          </p:cNvPr>
          <p:cNvSpPr/>
          <p:nvPr/>
        </p:nvSpPr>
        <p:spPr>
          <a:xfrm rot="16200000" flipH="1">
            <a:off x="676729" y="5057855"/>
            <a:ext cx="978408" cy="978408"/>
          </a:xfrm>
          <a:prstGeom prst="circularArrow">
            <a:avLst/>
          </a:prstGeom>
          <a:solidFill>
            <a:schemeClr val="bg1">
              <a:lumMod val="65000"/>
            </a:schemeClr>
          </a:solid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648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2.xml><?xml version="1.0" encoding="utf-8"?>
<ds:datastoreItem xmlns:ds="http://schemas.openxmlformats.org/officeDocument/2006/customXml" ds:itemID="{0F92EF6C-D6BB-4608-BA35-E518DFB13D6B}">
  <ds:schemaRefs>
    <ds:schemaRef ds:uri="803e5ffa-c85b-4be1-b266-97e9b39ca769"/>
    <ds:schemaRef ds:uri="f003ee77-356f-42cf-a98d-4065128301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CF77A3-9D5A-4E12-AB45-57625B70731F}"/>
</file>

<file path=docProps/app.xml><?xml version="1.0" encoding="utf-8"?>
<Properties xmlns="http://schemas.openxmlformats.org/officeDocument/2006/extended-properties" xmlns:vt="http://schemas.openxmlformats.org/officeDocument/2006/docPropsVTypes">
  <TotalTime>165</TotalTime>
  <Words>1412</Words>
  <Application>Microsoft Office PowerPoint</Application>
  <PresentationFormat>Custom</PresentationFormat>
  <Paragraphs>373</Paragraphs>
  <Slides>19</Slides>
  <Notes>8</Notes>
  <HiddenSlides>0</HiddenSlides>
  <MMClips>0</MMClips>
  <ScaleCrop>false</ScaleCrop>
  <HeadingPairs>
    <vt:vector size="4" baseType="variant">
      <vt:variant>
        <vt:lpstr>Theme</vt:lpstr>
      </vt:variant>
      <vt:variant>
        <vt:i4>9</vt:i4>
      </vt:variant>
      <vt:variant>
        <vt:lpstr>Slide Titles</vt:lpstr>
      </vt:variant>
      <vt:variant>
        <vt:i4>19</vt:i4>
      </vt:variant>
    </vt:vector>
  </HeadingPairs>
  <TitlesOfParts>
    <vt:vector size="28" baseType="lpstr">
      <vt:lpstr>title page</vt:lpstr>
      <vt:lpstr>contents</vt:lpstr>
      <vt:lpstr>O1</vt:lpstr>
      <vt:lpstr>O1: image</vt:lpstr>
      <vt:lpstr>O2</vt:lpstr>
      <vt:lpstr>O2: image</vt:lpstr>
      <vt:lpstr>O3</vt:lpstr>
      <vt:lpstr>O3: image</vt:lpstr>
      <vt:lpstr>blank</vt:lpstr>
      <vt:lpstr>PowerPoint Presentation</vt:lpstr>
      <vt:lpstr>Project Summary and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Profiling</vt:lpstr>
      <vt:lpstr>Completeness</vt:lpstr>
      <vt:lpstr>Validity</vt:lpstr>
      <vt:lpstr>PowerPoint Presentation</vt:lpstr>
      <vt:lpstr>Profiling Fed RePORTER</vt:lpstr>
      <vt:lpstr>PowerPoint Presentation</vt:lpstr>
      <vt:lpstr>PowerPoint Presentation</vt:lpstr>
      <vt:lpstr>PowerPoint Presentation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lastModifiedBy>Fowers, Alyssa (af5ug)</cp:lastModifiedBy>
  <cp:revision>169</cp:revision>
  <dcterms:created xsi:type="dcterms:W3CDTF">2016-06-30T12:32:58Z</dcterms:created>
  <dcterms:modified xsi:type="dcterms:W3CDTF">2019-07-09T15:34:57Z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